
<file path=[Content_Types].xml><?xml version="1.0" encoding="utf-8"?>
<Types xmlns="http://schemas.openxmlformats.org/package/2006/content-types"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wav" ContentType="audio/x-wav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ppt/tags/tag6.xml" ContentType="application/vnd.openxmlformats-officedocument.presentationml.tags+xml"/>
  <Override PartName="/ppt/notesSlides/notesSlide6.xml" ContentType="application/vnd.openxmlformats-officedocument.presentationml.notesSlide+xml"/>
  <Override PartName="/ppt/tags/tag7.xml" ContentType="application/vnd.openxmlformats-officedocument.presentationml.tags+xml"/>
  <Override PartName="/ppt/notesSlides/notesSlide7.xml" ContentType="application/vnd.openxmlformats-officedocument.presentationml.notesSlide+xml"/>
  <Override PartName="/ppt/tags/tag8.xml" ContentType="application/vnd.openxmlformats-officedocument.presentationml.tags+xml"/>
  <Override PartName="/ppt/notesSlides/notesSlide8.xml" ContentType="application/vnd.openxmlformats-officedocument.presentationml.notesSlide+xml"/>
  <Override PartName="/ppt/tags/tag9.xml" ContentType="application/vnd.openxmlformats-officedocument.presentationml.tags+xml"/>
  <Override PartName="/ppt/notesSlides/notesSlide9.xml" ContentType="application/vnd.openxmlformats-officedocument.presentationml.notesSlide+xml"/>
  <Override PartName="/ppt/tags/tag10.xml" ContentType="application/vnd.openxmlformats-officedocument.presentationml.tags+xml"/>
  <Override PartName="/ppt/notesSlides/notesSlide10.xml" ContentType="application/vnd.openxmlformats-officedocument.presentationml.notesSlide+xml"/>
  <Override PartName="/ppt/tags/tag11.xml" ContentType="application/vnd.openxmlformats-officedocument.presentationml.tags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74" r:id="rId5"/>
    <p:sldId id="275" r:id="rId6"/>
    <p:sldId id="263" r:id="rId7"/>
    <p:sldId id="278" r:id="rId8"/>
    <p:sldId id="277" r:id="rId9"/>
    <p:sldId id="279" r:id="rId10"/>
    <p:sldId id="276" r:id="rId11"/>
    <p:sldId id="266" r:id="rId12"/>
  </p:sldIdLst>
  <p:sldSz cx="12192000" cy="6858000"/>
  <p:notesSz cx="6858000" cy="9144000"/>
  <p:defaultTextStyle>
    <a:defPPr lvl="0">
      <a:defRPr lang="pt-BR"/>
    </a:defPPr>
    <a:lvl1pPr marL="0" lv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lvl="1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lvl="2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lvl="3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lvl="4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lvl="5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lvl="6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lvl="7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lvl="8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52F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948" autoAdjust="0"/>
    <p:restoredTop sz="72487" autoAdjust="0"/>
  </p:normalViewPr>
  <p:slideViewPr>
    <p:cSldViewPr snapToGrid="0">
      <p:cViewPr varScale="1">
        <p:scale>
          <a:sx n="62" d="100"/>
          <a:sy n="62" d="100"/>
        </p:scale>
        <p:origin x="778" y="3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0.116862772627808"/>
          <c:y val="0.149937863823664"/>
          <c:w val="0.82716090391378605"/>
          <c:h val="0.68263663934510899"/>
        </c:manualLayout>
      </c:layout>
      <c:pie3D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</c:pie3D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Planilha1!$B$1</c:f>
              <c:strCache>
                <c:ptCount val="1"/>
                <c:pt idx="0">
                  <c:v>Endereços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2362-436A-821F-4F361AE1BF0C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2362-436A-821F-4F361AE1BF0C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2362-436A-821F-4F361AE1BF0C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2362-436A-821F-4F361AE1BF0C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8-2362-436A-821F-4F361AE1BF0C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2362-436A-821F-4F361AE1BF0C}"/>
              </c:ext>
            </c:extLst>
          </c:dPt>
          <c:dLbls>
            <c:dLbl>
              <c:idx val="0"/>
              <c:layout>
                <c:manualLayout>
                  <c:x val="-1.6057674107860282E-3"/>
                  <c:y val="-7.2068482865488281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240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pt-BR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9557436593365705"/>
                      <c:h val="0.2043888003659975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1-2362-436A-821F-4F361AE1BF0C}"/>
                </c:ext>
              </c:extLst>
            </c:dLbl>
            <c:dLbl>
              <c:idx val="1"/>
              <c:layout>
                <c:manualLayout>
                  <c:x val="9.2951174176326548E-2"/>
                  <c:y val="-0.21869056869527476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2400" b="1" i="0" u="none" strike="noStrike" kern="1200" spc="0" baseline="0">
                      <a:solidFill>
                        <a:schemeClr val="accent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pt-BR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9174468652195964"/>
                      <c:h val="0.22924000135409695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3-2362-436A-821F-4F361AE1BF0C}"/>
                </c:ext>
              </c:extLst>
            </c:dLbl>
            <c:dLbl>
              <c:idx val="2"/>
              <c:layout>
                <c:manualLayout>
                  <c:x val="0.18466325224039323"/>
                  <c:y val="-3.4791681383339171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400" b="1" i="0" u="none" strike="noStrike" kern="1200" spc="0" baseline="0">
                      <a:solidFill>
                        <a:schemeClr val="accent3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pt-BR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2362-436A-821F-4F361AE1BF0C}"/>
                </c:ext>
              </c:extLst>
            </c:dLbl>
            <c:dLbl>
              <c:idx val="3"/>
              <c:layout>
                <c:manualLayout>
                  <c:x val="2.7298045983362478E-2"/>
                  <c:y val="-2.4851200988099406E-3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400" b="1" i="0" u="none" strike="noStrike" kern="1200" spc="0" baseline="0">
                      <a:solidFill>
                        <a:schemeClr val="accent4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pt-BR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2362-436A-821F-4F361AE1BF0C}"/>
                </c:ext>
              </c:extLst>
            </c:dLbl>
            <c:dLbl>
              <c:idx val="4"/>
              <c:layout>
                <c:manualLayout>
                  <c:x val="-4.3355720091222759E-2"/>
                  <c:y val="-1.8224003532695639E-16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400" b="1" i="0" u="none" strike="noStrike" kern="1200" spc="0" baseline="0">
                      <a:solidFill>
                        <a:schemeClr val="accent5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pt-BR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8-2362-436A-821F-4F361AE1BF0C}"/>
                </c:ext>
              </c:extLst>
            </c:dLbl>
            <c:dLbl>
              <c:idx val="5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400" b="1" i="0" u="none" strike="noStrike" kern="1200" spc="0" baseline="0">
                      <a:solidFill>
                        <a:schemeClr val="accent6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pt-BR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9-2362-436A-821F-4F361AE1BF0C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1" i="0" u="none" strike="noStrike" kern="1200" spc="0" baseline="0">
                    <a:solidFill>
                      <a:schemeClr val="accent1"/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Planilha1!$A$2:$A$7</c:f>
              <c:strCache>
                <c:ptCount val="6"/>
                <c:pt idx="0">
                  <c:v>Desatualizados</c:v>
                </c:pt>
                <c:pt idx="1">
                  <c:v>Canais Digitais</c:v>
                </c:pt>
                <c:pt idx="2">
                  <c:v>ATM</c:v>
                </c:pt>
                <c:pt idx="3">
                  <c:v>SEAC</c:v>
                </c:pt>
                <c:pt idx="4">
                  <c:v>CallCenter</c:v>
                </c:pt>
                <c:pt idx="5">
                  <c:v>Outros</c:v>
                </c:pt>
              </c:strCache>
            </c:strRef>
          </c:cat>
          <c:val>
            <c:numRef>
              <c:f>Planilha1!$B$2:$B$7</c:f>
              <c:numCache>
                <c:formatCode>#,##0</c:formatCode>
                <c:ptCount val="6"/>
                <c:pt idx="0">
                  <c:v>189819</c:v>
                </c:pt>
                <c:pt idx="1">
                  <c:v>11025</c:v>
                </c:pt>
                <c:pt idx="2">
                  <c:v>13529</c:v>
                </c:pt>
                <c:pt idx="3">
                  <c:v>52601</c:v>
                </c:pt>
                <c:pt idx="4" formatCode="General">
                  <c:v>188</c:v>
                </c:pt>
                <c:pt idx="5">
                  <c:v>267210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987-4552-A6B6-AD2FFC80538E}"/>
            </c:ext>
          </c:extLst>
        </c:ser>
        <c:dLbls>
          <c:dLblPos val="out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4268259905428782"/>
          <c:y val="0.14246805230968126"/>
          <c:w val="0.51266966162296135"/>
          <c:h val="0.82372855651136179"/>
        </c:manualLayout>
      </c:layout>
      <c:pieChart>
        <c:varyColors val="1"/>
        <c:ser>
          <c:idx val="0"/>
          <c:order val="0"/>
          <c:tx>
            <c:strRef>
              <c:f>Planilha1!$B$1</c:f>
              <c:strCache>
                <c:ptCount val="1"/>
                <c:pt idx="0">
                  <c:v>Atualização de Telefone</c:v>
                </c:pt>
              </c:strCache>
            </c:strRef>
          </c:tx>
          <c:spPr>
            <a:solidFill>
              <a:schemeClr val="accent6">
                <a:lumMod val="75000"/>
              </a:schemeClr>
            </a:solidFill>
            <a:ln w="19050">
              <a:solidFill>
                <a:schemeClr val="bg1"/>
              </a:solidFill>
            </a:ln>
            <a:effectLst/>
          </c:spPr>
          <c:dPt>
            <c:idx val="0"/>
            <c:bubble3D val="0"/>
            <c:spPr>
              <a:solidFill>
                <a:schemeClr val="accent6">
                  <a:lumMod val="75000"/>
                </a:schemeClr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E76-46B7-8F96-5371697E2418}"/>
              </c:ext>
            </c:extLst>
          </c:dPt>
          <c:dPt>
            <c:idx val="1"/>
            <c:bubble3D val="0"/>
            <c:spPr>
              <a:solidFill>
                <a:schemeClr val="accent6">
                  <a:lumMod val="75000"/>
                </a:schemeClr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AE76-46B7-8F96-5371697E2418}"/>
              </c:ext>
            </c:extLst>
          </c:dPt>
          <c:dPt>
            <c:idx val="2"/>
            <c:bubble3D val="0"/>
            <c:spPr>
              <a:solidFill>
                <a:schemeClr val="accent6">
                  <a:lumMod val="75000"/>
                </a:schemeClr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70B0-466D-AF45-F6A20859FF94}"/>
              </c:ext>
            </c:extLst>
          </c:dPt>
          <c:dPt>
            <c:idx val="3"/>
            <c:bubble3D val="0"/>
            <c:spPr>
              <a:solidFill>
                <a:schemeClr val="accent6">
                  <a:lumMod val="75000"/>
                </a:schemeClr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70B0-466D-AF45-F6A20859FF94}"/>
              </c:ext>
            </c:extLst>
          </c:dPt>
          <c:dLbls>
            <c:dLbl>
              <c:idx val="0"/>
              <c:layout>
                <c:manualLayout>
                  <c:x val="-0.21455277662714775"/>
                  <c:y val="0.22109293421510617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20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pt-BR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886495509654487"/>
                      <c:h val="0.1801655810253095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1-AE76-46B7-8F96-5371697E2418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>
                  <c15:layout>
                    <c:manualLayout>
                      <c:w val="0.16916902264290323"/>
                      <c:h val="0.17385062900900006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2-AE76-46B7-8F96-5371697E241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accent1">
                      <a:lumMod val="60000"/>
                      <a:lumOff val="4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Planilha1!$A$2:$A$5</c:f>
              <c:strCache>
                <c:ptCount val="2"/>
                <c:pt idx="0">
                  <c:v>Canais</c:v>
                </c:pt>
                <c:pt idx="1">
                  <c:v>Outros</c:v>
                </c:pt>
              </c:strCache>
            </c:strRef>
          </c:cat>
          <c:val>
            <c:numRef>
              <c:f>Planilha1!$B$2:$B$5</c:f>
              <c:numCache>
                <c:formatCode>General</c:formatCode>
                <c:ptCount val="4"/>
                <c:pt idx="0">
                  <c:v>50000</c:v>
                </c:pt>
                <c:pt idx="1">
                  <c:v>170000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E76-46B7-8F96-5371697E2418}"/>
            </c:ext>
          </c:extLst>
        </c:ser>
        <c:dLbls>
          <c:showLegendKey val="0"/>
          <c:showVal val="0"/>
          <c:showCatName val="1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accent6">
        <a:lumMod val="40000"/>
        <a:lumOff val="60000"/>
      </a:schemeClr>
    </a:solidFill>
    <a:ln w="9525" cap="flat" cmpd="sng" algn="ctr">
      <a:solidFill>
        <a:schemeClr val="accent1"/>
      </a:solidFill>
      <a:round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4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cs:styleClr val="auto"/>
    </cs:fontRef>
    <cs:defRPr sz="133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60">
  <cs:axisTitle>
    <cs:lnRef idx="0"/>
    <cs:fillRef idx="0"/>
    <cs:effectRef idx="0"/>
    <cs:fontRef idx="minor">
      <a:schemeClr val="lt1"/>
    </cs:fontRef>
    <cs:defRPr sz="1197" b="1" kern="1200"/>
  </cs:axisTitle>
  <cs:category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064" kern="1200" cap="all" spc="150" normalizeH="0" baseline="0"/>
  </cs:categoryAxis>
  <cs:chartArea>
    <cs:lnRef idx="0">
      <cs:styleClr val="0"/>
    </cs:lnRef>
    <cs:fillRef idx="0">
      <cs:styleClr val="0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  <cs:defRPr sz="1330" kern="1200"/>
  </cs:chartArea>
  <cs:dataLabel>
    <cs:lnRef idx="0">
      <cs:styleClr val="0"/>
    </cs:lnRef>
    <cs:fillRef idx="0"/>
    <cs:effectRef idx="0"/>
    <cs:fontRef idx="minor">
      <cs:styleClr val="0"/>
    </cs:fontRef>
    <cs:defRPr sz="1197" b="1" kern="1200"/>
  </cs:dataLabel>
  <cs:dataLabelCallout>
    <cs:lnRef idx="0">
      <cs:styleClr val="0"/>
    </cs:lnRef>
    <cs:fillRef idx="0"/>
    <cs:effectRef idx="0"/>
    <cs:fontRef idx="minor">
      <cs:styleClr val="0"/>
    </cs:fontRef>
    <cs:spPr>
      <a:solidFill>
        <a:schemeClr val="lt1"/>
      </a:solidFill>
      <a:ln>
        <a:solidFill>
          <a:schemeClr val="phClr"/>
        </a:solidFill>
      </a:ln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0"/>
    </cs:lnRef>
    <cs:fillRef idx="0"/>
    <cs:effectRef idx="0"/>
    <cs:fontRef idx="minor">
      <a:schemeClr val="dk1"/>
    </cs:fontRef>
    <cs:spPr>
      <a:solidFill>
        <a:schemeClr val="lt1"/>
      </a:solidFill>
      <a:ln w="19050">
        <a:solidFill>
          <a:schemeClr val="phClr"/>
        </a:solidFill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34925" cap="rnd">
        <a:solidFill>
          <a:schemeClr val="lt1"/>
        </a:solidFill>
        <a:round/>
      </a:ln>
      <a:effectLst>
        <a:outerShdw dist="25400" dir="2700000" algn="tl" rotWithShape="0">
          <a:schemeClr val="phClr"/>
        </a:outerShdw>
      </a:effectLst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22225">
        <a:solidFill>
          <a:schemeClr val="lt1"/>
        </a:solidFill>
        <a:round/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>
      <cs:styleClr val="0"/>
    </cs:lnRef>
    <cs:fillRef idx="0"/>
    <cs:effectRef idx="0"/>
    <cs:fontRef idx="minor">
      <a:schemeClr val="lt1"/>
    </cs:fontRef>
    <cs:spPr>
      <a:ln w="9525">
        <a:solidFill>
          <a:schemeClr val="phClr">
            <a:lumMod val="60000"/>
            <a:lumOff val="40000"/>
          </a:schemeClr>
        </a:solidFill>
      </a:ln>
    </cs:spPr>
    <cs:defRPr sz="1197" kern="1200"/>
  </cs:dataTable>
  <cs:downBar>
    <cs:lnRef idx="0">
      <cs:styleClr val="0"/>
    </cs:lnRef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downBar>
  <cs:drop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dropLine>
  <cs:errorBar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round/>
      </a:ln>
      <a:effectLst>
        <a:glow rad="25400">
          <a:schemeClr val="lt1"/>
        </a:glow>
      </a:effectLst>
    </cs:spPr>
  </cs:errorBar>
  <cs:floor>
    <cs:lnRef idx="0"/>
    <cs:fillRef idx="0"/>
    <cs:effectRef idx="0"/>
    <cs:fontRef idx="minor">
      <a:schemeClr val="dk1"/>
    </cs:fontRef>
  </cs:floor>
  <cs:gridlineMajor>
    <cs:lnRef idx="0">
      <cs:styleClr val="0"/>
    </cs:lnRef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5000"/>
          </a:schemeClr>
        </a:solidFill>
        <a:round/>
      </a:ln>
    </cs:spPr>
  </cs:gridlineMajor>
  <cs:gridlineMinor>
    <cs:lnRef idx="0">
      <cs:styleClr val="0"/>
    </cs:lnRef>
    <cs:fillRef idx="0"/>
    <cs:effectRef idx="0"/>
    <cs:fontRef idx="minor">
      <a:schemeClr val="dk1"/>
    </cs:fontRef>
    <cs:spPr>
      <a:ln>
        <a:solidFill>
          <a:schemeClr val="lt1">
            <a:alpha val="10000"/>
          </a:schemeClr>
        </a:solidFill>
      </a:ln>
    </cs:spPr>
  </cs:gridlineMinor>
  <cs:hiLo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hiLoLine>
  <cs:leader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</a:ln>
    </cs:spPr>
  </cs:leaderLine>
  <cs:legend>
    <cs:lnRef idx="0"/>
    <cs:fillRef idx="0"/>
    <cs:effectRef idx="0"/>
    <cs:fontRef idx="minor">
      <a:schemeClr val="lt1"/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197" kern="1200"/>
  </cs:seriesAxis>
  <cs:series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  <a:tint val="5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lt1"/>
    </cs:fontRef>
    <cs:defRPr sz="1995" b="1" kern="1200" cap="all" spc="100" normalizeH="0" baseline="0"/>
  </cs:title>
  <cs:trendline>
    <cs:lnRef idx="0"/>
    <cs:fillRef idx="0"/>
    <cs:effectRef idx="0"/>
    <cs:fontRef idx="minor">
      <a:schemeClr val="dk1"/>
    </cs:fontRef>
    <cs:spPr>
      <a:ln w="28575" cap="rnd">
        <a:solidFill>
          <a:schemeClr val="lt1">
            <a:alpha val="50000"/>
          </a:schemeClr>
        </a:solidFill>
        <a:round/>
      </a:ln>
    </cs:spPr>
  </cs:trendline>
  <cs:trendlineLabel>
    <cs:lnRef idx="0"/>
    <cs:fillRef idx="0"/>
    <cs:effectRef idx="0"/>
    <cs:fontRef idx="minor">
      <a:schemeClr val="lt1"/>
    </cs:fontRef>
    <cs:defRPr sz="1197" kern="1200"/>
  </cs:trendlineLabel>
  <cs:upBar>
    <cs:lnRef idx="0">
      <cs:styleClr val="0"/>
    </cs:lnRef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upBar>
  <cs:valueAxis>
    <cs:lnRef idx="0"/>
    <cs:fillRef idx="0"/>
    <cs:effectRef idx="0"/>
    <cs:fontRef idx="minor">
      <a:schemeClr val="lt1"/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audio1.wav>
</file>

<file path=ppt/media/image1.jp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852463-F8F2-40CB-9B13-7124BC833C53}" type="datetimeFigureOut">
              <a:rPr lang="pt-BR" smtClean="0"/>
              <a:t>05/07/2019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8696BF-398B-4A91-8674-0D5B4C70F92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443015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Apresentaremos agora as entregas da release2 do TIME CLIENTES E FINANCEIRO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8696BF-398B-4A91-8674-0D5B4C70F929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831478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F1379 – Reestruturação dos ambientes do SIC</a:t>
            </a:r>
          </a:p>
          <a:p>
            <a:pPr lvl="0"/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 podermos melhor desenvolver, </a:t>
            </a:r>
            <a:r>
              <a:rPr lang="pt-BR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versionar</a:t>
            </a: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 publicar os novos serviços que a equipe vem entregando, foi necessário adequar a estrutura antiga do SIC de forma que tivéssemos mais controle e agilidade no processo de trabalho. Dentre as atividades desta </a:t>
            </a:r>
            <a:r>
              <a:rPr lang="pt-BR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feature</a:t>
            </a: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podemos citar:</a:t>
            </a:r>
          </a:p>
          <a:p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Organização do repositório dos projetos</a:t>
            </a:r>
          </a:p>
          <a:p>
            <a:pPr marL="0" indent="0">
              <a:buFontTx/>
              <a:buNone/>
            </a:pP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Reestruturação dos ambientes de desenvolvimento, homologação e produção</a:t>
            </a:r>
          </a:p>
          <a:p>
            <a:pPr marL="0" indent="0">
              <a:buFontTx/>
              <a:buNone/>
            </a:pP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E automatização de build e </a:t>
            </a:r>
            <a:r>
              <a:rPr lang="pt-BR" sz="1200" b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deploy</a:t>
            </a: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dos serviços</a:t>
            </a:r>
          </a:p>
          <a:p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Também foi feito estudo e definição da tecnologia </a:t>
            </a:r>
            <a:r>
              <a:rPr lang="pt-BR" sz="1200" dirty="0"/>
              <a:t>de FRONT-END que será adotada pela SUTEC e utilizada no desenvolvimento do NOVO SIC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FontTx/>
              <a:buNone/>
            </a:pPr>
            <a:endParaRPr lang="pt-BR" baseline="0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38696BF-398B-4A91-8674-0D5B4C70F929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365886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8696BF-398B-4A91-8674-0D5B4C70F929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759853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pt-BR" sz="8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Features</a:t>
            </a:r>
            <a:r>
              <a:rPr lang="pt-BR" sz="8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 release 2</a:t>
            </a:r>
          </a:p>
          <a:p>
            <a:pPr lvl="0"/>
            <a:r>
              <a:rPr lang="pt-BR" sz="8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F1159 – Atualização de endereço nos canais digitais – 100%</a:t>
            </a:r>
            <a:endParaRPr lang="pt-BR" sz="8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F1169 - Disponibilizar Telefones nos canais de </a:t>
            </a:r>
            <a:r>
              <a:rPr lang="pt-BR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auto-atendimento</a:t>
            </a:r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100%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F1510 - Liquidação de Fundo Expert – 100%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F1069 - Extrato Consolidado de Aplicações nos </a:t>
            </a:r>
            <a:r>
              <a:rPr lang="pt-BR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Ibankings</a:t>
            </a:r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PF e PJ – 100%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F1404 - Restrições de Crédito – 79%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F788 - Disponibilizar Aplicação "CDB\RDB PÓS com resgate automático" e "Poupa CDB" no IB e Mobile – 93%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F1213 – Plataforma de Investimento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F1379 – Reestruturação dos ambientes do SIC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Atualização do CRIVO para a versão 4.5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Possibilitará expandir o uso das informações de clientes que esta empresa pode fornecer ao Banese.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Configuração do processo de </a:t>
            </a:r>
            <a:r>
              <a:rPr lang="pt-BR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deploy</a:t>
            </a:r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 serviço Informações Cliente utilizando </a:t>
            </a:r>
            <a:r>
              <a:rPr lang="pt-BR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NetScaler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Conseguiremos atualizar o SIC a qualquer momento sem interrupção dos serviços.</a:t>
            </a:r>
          </a:p>
          <a:p>
            <a:endParaRPr lang="pt-BR" baseline="0" dirty="0"/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8696BF-398B-4A91-8674-0D5B4C70F929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604681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F1159 – Atualização de endereço nos canais digitais – 100%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 gráfico a seguir mostra o percentual de Atualização de Endereços por canal.</a:t>
            </a:r>
          </a:p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 serviço de Atualização de Endereços foi disponibilizado nos canais digitais na 2ª quinzena de abril deste ano.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Até o momento foram atualizados mais de 11.000 endereços pelo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Ibanking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 MOBILE.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 sucesso deste projeto é premissa para que a geração do plástico com Bandeira ELO ocorra, pois é necessário que os endereços dos clientes estejam atualizados para o envio dos cartões por correspondência. Para isso, o Banese lançará nos próximos dias uma campanha para atualização de endereços pelos canais digitais. </a:t>
            </a:r>
          </a:p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Adicionalmente, foi disponibilizado, e já está em uso, um novo serviço de carga de clientes com o mesmo padrão de validação de endereços e telefones existente no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Backend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pt-BR" sz="1200" b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fim de evitar entrada de dados inconsistentes na base do SIC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Antes da implantação destes serviços, não era possível realizar este acompanhamento, o que justifica o grande volume de endereços atualizados classificados como “OUTROS”</a:t>
            </a:r>
          </a:p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Precisamos que sejam confirmados/atualizados, inicialmente cerca de 200mil endereços, e até a entrega dos cartões ELO um total de cerca de 400mil endereços.</a:t>
            </a:r>
          </a:p>
          <a:p>
            <a:endParaRPr lang="pt-BR" sz="1600" baseline="0" dirty="0"/>
          </a:p>
          <a:p>
            <a:r>
              <a:rPr lang="pt-BR" sz="1600" baseline="0" dirty="0"/>
              <a:t>TOTAL – 632.087</a:t>
            </a:r>
          </a:p>
          <a:p>
            <a:r>
              <a:rPr lang="pt-BR" sz="1600" baseline="0" dirty="0"/>
              <a:t>DESATUALIZADOS – 189.819</a:t>
            </a:r>
          </a:p>
          <a:p>
            <a:r>
              <a:rPr lang="pt-BR" sz="1600" baseline="0" dirty="0"/>
              <a:t>ATUALIZADOS – 442.267</a:t>
            </a:r>
          </a:p>
          <a:p>
            <a:r>
              <a:rPr lang="pt-BR" sz="18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Atualizações</a:t>
            </a:r>
            <a:r>
              <a:rPr lang="pt-BR" sz="18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pelos canais digitais – 11.025</a:t>
            </a:r>
          </a:p>
          <a:p>
            <a:r>
              <a:rPr lang="pt-BR" sz="18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ATM – 13.529</a:t>
            </a:r>
          </a:p>
          <a:p>
            <a:r>
              <a:rPr lang="pt-BR" sz="18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r>
              <a:rPr lang="pt-BR" sz="1800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BaneseCard</a:t>
            </a:r>
            <a:r>
              <a:rPr lang="pt-BR" sz="18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52.601</a:t>
            </a:r>
          </a:p>
          <a:p>
            <a:r>
              <a:rPr lang="pt-BR" sz="18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r>
              <a:rPr lang="pt-BR" sz="1800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Call</a:t>
            </a:r>
            <a:r>
              <a:rPr lang="pt-BR" sz="18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Center – 188</a:t>
            </a:r>
          </a:p>
          <a:p>
            <a:r>
              <a:rPr lang="pt-BR" sz="18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Outros – 267.210</a:t>
            </a:r>
          </a:p>
          <a:p>
            <a:endParaRPr lang="pt-BR" sz="1800" kern="1200" baseline="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8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Espera-se que a partir do dia 15/07 campanha do Banese de atualização de endereços via canais digitais engaje os clientes na utilização dos novos serviços.</a:t>
            </a:r>
          </a:p>
          <a:p>
            <a:r>
              <a:rPr lang="pt-BR" sz="18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</a:p>
          <a:p>
            <a:endParaRPr lang="pt-BR" sz="18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8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Verificar quantos endereços foram atualizados por canal – Registrar data/hora da geração da planilha)</a:t>
            </a:r>
          </a:p>
          <a:p>
            <a:endParaRPr lang="pt-BR" sz="18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8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Aguardando números da sorte para iniciar campanha.</a:t>
            </a:r>
          </a:p>
          <a:p>
            <a:endParaRPr lang="pt-BR" baseline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2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Adicionalmente, foi disponibilizado novo serviço de carga de clientes com validações de endereços e telefones, </a:t>
            </a:r>
            <a:r>
              <a:rPr lang="pt-BR" sz="24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fim de evitar entrada de dados inconsistentes</a:t>
            </a:r>
            <a:r>
              <a:rPr lang="pt-BR" sz="24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Este serviço já está sendo utilizado para carga de clientes proveniente da SEAC, MÃO AMIGA e outras empresas (SACEL).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38696BF-398B-4A91-8674-0D5B4C70F929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183933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F1169 - Disponibilizar Telefones nos canais de </a:t>
            </a:r>
            <a:r>
              <a:rPr lang="pt-BR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auto-atendimento</a:t>
            </a:r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100%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atualização de telefone foi disponibilizada nos Canais Digitais no final de maio/2019. 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Mais de 20% dos clientes que acessam os canais de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Auto-Atendimento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 digitais optaram por atualizar os telefones por este meio.</a:t>
            </a:r>
          </a:p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Desta forma o Banese reduz o acesso a canais presenciais por parte dos clientes e propicia maior agilidade e segurança nos processos que necessitam dessas informações atualizadas.</a:t>
            </a:r>
          </a:p>
          <a:p>
            <a:pPr marL="0" indent="0">
              <a:buFontTx/>
              <a:buNone/>
            </a:pPr>
            <a:endParaRPr lang="pt-BR" baseline="0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38696BF-398B-4A91-8674-0D5B4C70F929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179961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&lt;&lt; F1510 - Liquidação de Fundo Expert – 100%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Foi analisado o impacto nos sistemas que possuíam interface com o Fundo Expert, de forma a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garantir que a liquidação do Fundo não causasse</a:t>
            </a:r>
            <a:r>
              <a:rPr lang="pt-BR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transtornos para a instituição ou para nossos clientes. </a:t>
            </a:r>
          </a:p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Além disso, diante da necessidade de atendimento a ordens legais e judiciais, foram realizadas algumas atividades para</a:t>
            </a:r>
            <a:r>
              <a:rPr lang="pt-BR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garantir</a:t>
            </a:r>
            <a:r>
              <a:rPr lang="pt-BR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disponibilidade das informações deste Fundo após a liquidação, tais como, extratos de aplicações de todos clientes do início ao fim do relacionamento, relatórios</a:t>
            </a:r>
            <a:r>
              <a:rPr lang="pt-BR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históricos diários de saldos, aplicações, resgates, IOF, rendimentos, dentre outros</a:t>
            </a:r>
            <a:r>
              <a:rPr lang="pt-BR" sz="1200" b="1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&gt;&gt;</a:t>
            </a:r>
            <a:endParaRPr lang="pt-BR" sz="1200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Foram analisados 9 sistemas (CCO, BACEN JUD, Análise de Perfil do Investidor, CCS, IRD, Automação, e-financeira, RTB e o próprio FIF), foi necessário atualizar apenas um procedimento do BACENJUD para evitar problemas quando todas operações do FIF fossem liquidadas.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liquidação ocorreu em maio/2019.</a:t>
            </a:r>
          </a:p>
          <a:p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 garantir a disponibilidade das informações dos clientes durante foram gerados HISTÓRICOS: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Extratos de aplicações de todos clientes do início do relacionamento até o último dia do relacionamento, usando 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automate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lvl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Solicitação de relatórios históricos à SECREL (</a:t>
            </a:r>
            <a:r>
              <a:rPr lang="pt-BR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req</a:t>
            </a:r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11728894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– em progresso, a ser acompanhado pela ARCAP.</a:t>
            </a:r>
          </a:p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pt-BR" sz="1200" b="1" dirty="0">
              <a:ln w="0"/>
              <a:solidFill>
                <a:schemeClr val="tx1"/>
              </a:solidFill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38696BF-398B-4A91-8674-0D5B4C70F929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555021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F1069 - Extrato Consolidado de Aplicações nos </a:t>
            </a:r>
            <a:r>
              <a:rPr lang="pt-BR" sz="1200" b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Ibankings</a:t>
            </a:r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PJ PF – 100%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Será disponibilizado em produção logo mais às 23:00h (Janela de implantação do IB)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Até então, nossos clientes precisavam ir à agencia ou solicitar o envio do extrato por e-mail.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          </a:t>
            </a:r>
            <a:endParaRPr lang="pt-B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38696BF-398B-4A91-8674-0D5B4C70F929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285205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F1404 - Restrições de Crédito – 79%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Foram construídos serviços novos de restrições a serem consumidos inicialmente pelo Banco Digital e pela Plataforma de correspondentes.</a:t>
            </a:r>
          </a:p>
          <a:p>
            <a:r>
              <a:rPr lang="pt-BR" sz="1200" b="1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 R3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Construiremos serviços de restrições que enviam e recebem informações do SPC e SERASA </a:t>
            </a:r>
            <a:r>
              <a:rPr lang="pt-BR" sz="1200" b="1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 R4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- programaremos a migração das integrações dos legados que utilizam as restrições para que estes passem a utilizar os novos serviços e o SIC deixe de controlar as restrições dos clientes, passando a consumir também os novos serviços.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Foram construídos serviços novos de restrições a serem consumidos inicialmente pelo Banco Digital (inclusão/alteração/exclusão de restrições) e também pela abertura de conta na Plataforma de correspondentes (consulta a restrições).  (22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USs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26/79 pontos de 100)</a:t>
            </a:r>
          </a:p>
          <a:p>
            <a:r>
              <a:rPr lang="pt-BR" sz="1200" b="1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 R3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Construiremos serviços de restrições que enviam e recebem informações do SPC e SERASA e faremos testes integrados de todos serviços que foram feitos, garantindo a convivência provisória do SIC-legado com os novos serviços de restrições. (4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USs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26/21 pontos de 100)</a:t>
            </a:r>
          </a:p>
          <a:p>
            <a:r>
              <a:rPr lang="pt-BR" sz="1200" b="1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 R4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devemos programar a migração das integrações dos legados que utilizam as restrições para que estes passem a utilizar os novos serviços e o SIC passe a não tratar mais restrições dos clientes, devendo ser disponibilizada apenas uma consulta de restrições do cliente no CRM ou em um NOVO SIC – a definir.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38696BF-398B-4A91-8674-0D5B4C70F929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238549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F788 - Disponibilizar Aplicação "CDB\RDB PÓS com resgate automático" e "Poupa CDB" no IB e Mobile – 93%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Este serviço foi disponibilizado no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Ibanking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PF no dia 1º deste mês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Estamos em fase de homologação do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Ibanking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PJ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 a versão BETA do MOBILE já está disponível nas lojas.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          </a:t>
            </a:r>
            <a:endParaRPr lang="pt-B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38696BF-398B-4A91-8674-0D5B4C70F929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253353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F1213 – Plataforma de Investimento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Estamos trabalhando em conjunto com a Genial para que seja disponibilizada a plataforma de investimentos através do site do Banese. A previsão é que ainda este mês ela seja publicada.</a:t>
            </a:r>
          </a:p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Foi disponibilizado para a Genial uma relação de CPFs/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CNPJs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dos clientes do Banese para que a mesma possa identificar que um cliente do Banese fez uma operação financeira em sua plataforma.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Será disponibilizado em 24/07/2019 um link para que o público possa fazer login na plataforma de investimentos da Genial através do SITE do BANESE.</a:t>
            </a: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          </a:t>
            </a:r>
            <a:endParaRPr lang="pt-BR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38696BF-398B-4A91-8674-0D5B4C70F929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750332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1F1E4-511C-493F-B450-B56A757053E9}" type="datetimeFigureOut">
              <a:rPr lang="pt-BR" smtClean="0"/>
              <a:t>05/07/2019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7FFCD-6391-46ED-B014-FBA0C0A558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27053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1F1E4-511C-493F-B450-B56A757053E9}" type="datetimeFigureOut">
              <a:rPr lang="pt-BR" smtClean="0"/>
              <a:t>05/07/2019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7FFCD-6391-46ED-B014-FBA0C0A558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17379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1F1E4-511C-493F-B450-B56A757053E9}" type="datetimeFigureOut">
              <a:rPr lang="pt-BR" smtClean="0"/>
              <a:t>05/07/2019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7FFCD-6391-46ED-B014-FBA0C0A558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64797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1F1E4-511C-493F-B450-B56A757053E9}" type="datetimeFigureOut">
              <a:rPr lang="pt-BR" smtClean="0"/>
              <a:t>05/07/2019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7FFCD-6391-46ED-B014-FBA0C0A558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26294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1F1E4-511C-493F-B450-B56A757053E9}" type="datetimeFigureOut">
              <a:rPr lang="pt-BR" smtClean="0"/>
              <a:t>05/07/2019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7FFCD-6391-46ED-B014-FBA0C0A558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924774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1F1E4-511C-493F-B450-B56A757053E9}" type="datetimeFigureOut">
              <a:rPr lang="pt-BR" smtClean="0"/>
              <a:t>05/07/2019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7FFCD-6391-46ED-B014-FBA0C0A558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827466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1F1E4-511C-493F-B450-B56A757053E9}" type="datetimeFigureOut">
              <a:rPr lang="pt-BR" smtClean="0"/>
              <a:t>05/07/2019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7FFCD-6391-46ED-B014-FBA0C0A558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314143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1F1E4-511C-493F-B450-B56A757053E9}" type="datetimeFigureOut">
              <a:rPr lang="pt-BR" smtClean="0"/>
              <a:t>05/07/2019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7FFCD-6391-46ED-B014-FBA0C0A558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7183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1F1E4-511C-493F-B450-B56A757053E9}" type="datetimeFigureOut">
              <a:rPr lang="pt-BR" smtClean="0"/>
              <a:t>05/07/2019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7FFCD-6391-46ED-B014-FBA0C0A558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106286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1F1E4-511C-493F-B450-B56A757053E9}" type="datetimeFigureOut">
              <a:rPr lang="pt-BR" smtClean="0"/>
              <a:t>05/07/2019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7FFCD-6391-46ED-B014-FBA0C0A558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399187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1F1E4-511C-493F-B450-B56A757053E9}" type="datetimeFigureOut">
              <a:rPr lang="pt-BR" smtClean="0"/>
              <a:t>05/07/2019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7FFCD-6391-46ED-B014-FBA0C0A558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28006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61F1E4-511C-493F-B450-B56A757053E9}" type="datetimeFigureOut">
              <a:rPr lang="pt-BR" smtClean="0"/>
              <a:t>05/07/2019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A7FFCD-6391-46ED-B014-FBA0C0A558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29653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audio" Target="../media/media1.m4a"/><Relationship Id="rId7" Type="http://schemas.openxmlformats.org/officeDocument/2006/relationships/image" Target="../media/image2.png"/><Relationship Id="rId2" Type="http://schemas.microsoft.com/office/2007/relationships/media" Target="../media/media1.m4a"/><Relationship Id="rId1" Type="http://schemas.openxmlformats.org/officeDocument/2006/relationships/tags" Target="../tags/tag1.xml"/><Relationship Id="rId6" Type="http://schemas.openxmlformats.org/officeDocument/2006/relationships/image" Target="../media/image1.jp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audio" Target="../media/media10.m4a"/><Relationship Id="rId7" Type="http://schemas.openxmlformats.org/officeDocument/2006/relationships/image" Target="../media/image5.png"/><Relationship Id="rId2" Type="http://schemas.microsoft.com/office/2007/relationships/media" Target="../media/media10.m4a"/><Relationship Id="rId1" Type="http://schemas.openxmlformats.org/officeDocument/2006/relationships/tags" Target="../tags/tag10.xml"/><Relationship Id="rId6" Type="http://schemas.openxmlformats.org/officeDocument/2006/relationships/image" Target="../media/image4.jpg"/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1.xml"/><Relationship Id="rId9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1.xml"/><Relationship Id="rId5" Type="http://schemas.openxmlformats.org/officeDocument/2006/relationships/image" Target="../media/image8.jpg"/><Relationship Id="rId4" Type="http://schemas.openxmlformats.org/officeDocument/2006/relationships/audio" Target="../media/audio1.wav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media" Target="../media/media2.m4a"/><Relationship Id="rId7" Type="http://schemas.openxmlformats.org/officeDocument/2006/relationships/image" Target="../media/image5.png"/><Relationship Id="rId2" Type="http://schemas.openxmlformats.org/officeDocument/2006/relationships/audio" Target="NULL" TargetMode="External"/><Relationship Id="rId1" Type="http://schemas.openxmlformats.org/officeDocument/2006/relationships/tags" Target="../tags/tag2.xml"/><Relationship Id="rId6" Type="http://schemas.openxmlformats.org/officeDocument/2006/relationships/image" Target="../media/image4.jpg"/><Relationship Id="rId11" Type="http://schemas.openxmlformats.org/officeDocument/2006/relationships/image" Target="../media/image3.png"/><Relationship Id="rId5" Type="http://schemas.openxmlformats.org/officeDocument/2006/relationships/notesSlide" Target="../notesSlides/notesSlide2.xml"/><Relationship Id="rId10" Type="http://schemas.openxmlformats.org/officeDocument/2006/relationships/image" Target="../media/image7.png"/><Relationship Id="rId4" Type="http://schemas.openxmlformats.org/officeDocument/2006/relationships/slideLayout" Target="../slideLayouts/slideLayout1.xml"/><Relationship Id="rId9" Type="http://schemas.openxmlformats.org/officeDocument/2006/relationships/chart" Target="../charts/char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audio" Target="../media/media3.m4a"/><Relationship Id="rId7" Type="http://schemas.openxmlformats.org/officeDocument/2006/relationships/image" Target="../media/image5.png"/><Relationship Id="rId2" Type="http://schemas.microsoft.com/office/2007/relationships/media" Target="../media/media3.m4a"/><Relationship Id="rId1" Type="http://schemas.openxmlformats.org/officeDocument/2006/relationships/tags" Target="../tags/tag3.xml"/><Relationship Id="rId6" Type="http://schemas.openxmlformats.org/officeDocument/2006/relationships/image" Target="../media/image4.jpg"/><Relationship Id="rId5" Type="http://schemas.openxmlformats.org/officeDocument/2006/relationships/notesSlide" Target="../notesSlides/notesSlide3.xml"/><Relationship Id="rId10" Type="http://schemas.openxmlformats.org/officeDocument/2006/relationships/image" Target="../media/image3.png"/><Relationship Id="rId4" Type="http://schemas.openxmlformats.org/officeDocument/2006/relationships/slideLayout" Target="../slideLayouts/slideLayout1.xml"/><Relationship Id="rId9" Type="http://schemas.openxmlformats.org/officeDocument/2006/relationships/chart" Target="../charts/char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audio" Target="../media/media4.m4a"/><Relationship Id="rId7" Type="http://schemas.openxmlformats.org/officeDocument/2006/relationships/image" Target="../media/image5.png"/><Relationship Id="rId2" Type="http://schemas.microsoft.com/office/2007/relationships/media" Target="../media/media4.m4a"/><Relationship Id="rId1" Type="http://schemas.openxmlformats.org/officeDocument/2006/relationships/tags" Target="../tags/tag4.xml"/><Relationship Id="rId6" Type="http://schemas.openxmlformats.org/officeDocument/2006/relationships/image" Target="../media/image4.jpg"/><Relationship Id="rId5" Type="http://schemas.openxmlformats.org/officeDocument/2006/relationships/notesSlide" Target="../notesSlides/notesSlide4.xml"/><Relationship Id="rId10" Type="http://schemas.openxmlformats.org/officeDocument/2006/relationships/image" Target="../media/image3.png"/><Relationship Id="rId4" Type="http://schemas.openxmlformats.org/officeDocument/2006/relationships/slideLayout" Target="../slideLayouts/slideLayout1.xml"/><Relationship Id="rId9" Type="http://schemas.openxmlformats.org/officeDocument/2006/relationships/chart" Target="../charts/chart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media" Target="../media/media5.m4a"/><Relationship Id="rId7" Type="http://schemas.openxmlformats.org/officeDocument/2006/relationships/image" Target="../media/image5.png"/><Relationship Id="rId2" Type="http://schemas.openxmlformats.org/officeDocument/2006/relationships/audio" Target="NULL" TargetMode="External"/><Relationship Id="rId1" Type="http://schemas.openxmlformats.org/officeDocument/2006/relationships/tags" Target="../tags/tag5.xml"/><Relationship Id="rId6" Type="http://schemas.openxmlformats.org/officeDocument/2006/relationships/image" Target="../media/image4.jp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1.xml"/><Relationship Id="rId9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audio" Target="../media/media6.m4a"/><Relationship Id="rId7" Type="http://schemas.openxmlformats.org/officeDocument/2006/relationships/image" Target="../media/image5.png"/><Relationship Id="rId2" Type="http://schemas.microsoft.com/office/2007/relationships/media" Target="../media/media6.m4a"/><Relationship Id="rId1" Type="http://schemas.openxmlformats.org/officeDocument/2006/relationships/tags" Target="../tags/tag6.xml"/><Relationship Id="rId6" Type="http://schemas.openxmlformats.org/officeDocument/2006/relationships/image" Target="../media/image4.jpg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1.xml"/><Relationship Id="rId9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audio" Target="../media/media7.m4a"/><Relationship Id="rId7" Type="http://schemas.openxmlformats.org/officeDocument/2006/relationships/image" Target="../media/image5.png"/><Relationship Id="rId2" Type="http://schemas.microsoft.com/office/2007/relationships/media" Target="../media/media7.m4a"/><Relationship Id="rId1" Type="http://schemas.openxmlformats.org/officeDocument/2006/relationships/tags" Target="../tags/tag7.xml"/><Relationship Id="rId6" Type="http://schemas.openxmlformats.org/officeDocument/2006/relationships/image" Target="../media/image4.jpg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1.xml"/><Relationship Id="rId9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audio" Target="../media/media8.m4a"/><Relationship Id="rId7" Type="http://schemas.openxmlformats.org/officeDocument/2006/relationships/image" Target="../media/image5.png"/><Relationship Id="rId2" Type="http://schemas.microsoft.com/office/2007/relationships/media" Target="../media/media8.m4a"/><Relationship Id="rId1" Type="http://schemas.openxmlformats.org/officeDocument/2006/relationships/tags" Target="../tags/tag8.xml"/><Relationship Id="rId6" Type="http://schemas.openxmlformats.org/officeDocument/2006/relationships/image" Target="../media/image4.jpg"/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1.xml"/><Relationship Id="rId9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media" Target="../media/media9.m4a"/><Relationship Id="rId7" Type="http://schemas.openxmlformats.org/officeDocument/2006/relationships/image" Target="../media/image5.png"/><Relationship Id="rId2" Type="http://schemas.openxmlformats.org/officeDocument/2006/relationships/audio" Target="NULL" TargetMode="External"/><Relationship Id="rId1" Type="http://schemas.openxmlformats.org/officeDocument/2006/relationships/tags" Target="../tags/tag9.xml"/><Relationship Id="rId6" Type="http://schemas.openxmlformats.org/officeDocument/2006/relationships/image" Target="../media/image4.jpg"/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1.xml"/><Relationship Id="rId9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75775" y="-10511"/>
            <a:ext cx="4186438" cy="1268071"/>
          </a:xfrm>
          <a:prstGeom prst="rect">
            <a:avLst/>
          </a:prstGeom>
        </p:spPr>
      </p:pic>
      <p:sp>
        <p:nvSpPr>
          <p:cNvPr id="11" name="Retângulo 10"/>
          <p:cNvSpPr/>
          <p:nvPr/>
        </p:nvSpPr>
        <p:spPr>
          <a:xfrm>
            <a:off x="2430290" y="121159"/>
            <a:ext cx="4498428" cy="1128514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ts val="4400"/>
              </a:lnSpc>
            </a:pPr>
            <a:r>
              <a:rPr lang="pt-BR" sz="4400" b="1" kern="1000" dirty="0">
                <a:ln w="0"/>
                <a:solidFill>
                  <a:schemeClr val="bg1"/>
                </a:solidFill>
                <a:effectLst>
                  <a:outerShdw blurRad="38100" dist="38100" dir="2700000" algn="tl" rotWithShape="0">
                    <a:schemeClr val="dk1">
                      <a:alpha val="39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Clientes e </a:t>
            </a:r>
          </a:p>
          <a:p>
            <a:pPr>
              <a:lnSpc>
                <a:spcPts val="4400"/>
              </a:lnSpc>
            </a:pPr>
            <a:r>
              <a:rPr lang="pt-BR" sz="4400" b="1" kern="1000" cap="none" dirty="0">
                <a:ln w="0"/>
                <a:solidFill>
                  <a:schemeClr val="bg1"/>
                </a:solidFill>
                <a:effectLst>
                  <a:outerShdw blurRad="38100" dist="38100" dir="2700000" algn="tl" rotWithShape="0">
                    <a:schemeClr val="dk1">
                      <a:alpha val="39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Financeiro</a:t>
            </a:r>
            <a:endParaRPr lang="pt-BR" sz="2800" b="1" kern="1000" cap="none" dirty="0">
              <a:ln w="0"/>
              <a:solidFill>
                <a:schemeClr val="bg1"/>
              </a:solidFill>
              <a:effectLst>
                <a:outerShdw blurRad="38100" dist="38100" dir="2700000" algn="tl" rotWithShape="0">
                  <a:schemeClr val="dk1">
                    <a:alpha val="39000"/>
                  </a:schemeClr>
                </a:outerShdw>
              </a:effectLst>
              <a:ea typeface="Arial Unicode MS" panose="020B0604020202020204" pitchFamily="34" charset="-128"/>
              <a:cs typeface="Arial" panose="020B0604020202020204" pitchFamily="34" charset="0"/>
            </a:endParaRPr>
          </a:p>
        </p:txBody>
      </p:sp>
      <p:sp>
        <p:nvSpPr>
          <p:cNvPr id="2" name="CaixaDeTexto 1"/>
          <p:cNvSpPr txBox="1"/>
          <p:nvPr/>
        </p:nvSpPr>
        <p:spPr>
          <a:xfrm>
            <a:off x="5303520" y="178976"/>
            <a:ext cx="162519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2800" b="1" kern="1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Julho</a:t>
            </a:r>
          </a:p>
          <a:p>
            <a:pPr algn="r"/>
            <a:r>
              <a:rPr lang="pt-BR" sz="2800" b="1" kern="10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2019</a:t>
            </a:r>
          </a:p>
        </p:txBody>
      </p:sp>
      <p:sp>
        <p:nvSpPr>
          <p:cNvPr id="5" name="Retângulo 4"/>
          <p:cNvSpPr/>
          <p:nvPr/>
        </p:nvSpPr>
        <p:spPr>
          <a:xfrm rot="21366257">
            <a:off x="4253836" y="3174416"/>
            <a:ext cx="3597392" cy="169277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>
              <a:lnSpc>
                <a:spcPts val="4400"/>
              </a:lnSpc>
            </a:pPr>
            <a:r>
              <a:rPr lang="pt-BR" sz="4800" b="1" kern="1000" dirty="0">
                <a:ln w="0"/>
                <a:solidFill>
                  <a:schemeClr val="bg1"/>
                </a:solidFill>
                <a:effectLst>
                  <a:outerShdw blurRad="38100" dist="38100" dir="2700000" algn="tl" rotWithShape="0">
                    <a:schemeClr val="dk1">
                      <a:alpha val="39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Demos das Entregas</a:t>
            </a:r>
          </a:p>
          <a:p>
            <a:pPr algn="ctr">
              <a:lnSpc>
                <a:spcPts val="4400"/>
              </a:lnSpc>
            </a:pPr>
            <a:r>
              <a:rPr lang="pt-BR" sz="4800" b="1" kern="1000" cap="none" dirty="0">
                <a:ln w="0"/>
                <a:solidFill>
                  <a:schemeClr val="bg1"/>
                </a:solidFill>
                <a:effectLst>
                  <a:outerShdw blurRad="38100" dist="38100" dir="2700000" algn="tl" rotWithShape="0">
                    <a:schemeClr val="dk1">
                      <a:alpha val="39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Release 2</a:t>
            </a:r>
          </a:p>
        </p:txBody>
      </p:sp>
      <p:pic>
        <p:nvPicPr>
          <p:cNvPr id="6" name="Som gravado">
            <a:hlinkClick r:id="" action="ppaction://media"/>
            <a:extLst>
              <a:ext uri="{FF2B5EF4-FFF2-40B4-BE49-F238E27FC236}">
                <a16:creationId xmlns:a16="http://schemas.microsoft.com/office/drawing/2014/main" id="{B301EB90-7E5E-4A2B-BB7D-080F9D04301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2435205" y="1645285"/>
            <a:ext cx="487363" cy="48736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484580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6000"/>
    </mc:Choice>
    <mc:Fallback>
      <p:transition spd="slow" advClick="0" advTm="6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4" accel="4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69512" numSld="999" showWhenStopped="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11" grpId="0"/>
    </p:bldLst>
  </p:timing>
  <p:extLst>
    <p:ext uri="{E180D4A7-C9FB-4DFB-919C-405C955672EB}">
      <p14:showEvtLst xmlns:p14="http://schemas.microsoft.com/office/powerpoint/2010/main">
        <p14:playEvt time="1463" objId="3"/>
        <p14:stopEvt time="7873" objId="3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6198960"/>
            <a:ext cx="2422444" cy="582613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06320" y="440431"/>
            <a:ext cx="3226997" cy="724926"/>
          </a:xfrm>
          <a:prstGeom prst="rect">
            <a:avLst/>
          </a:prstGeom>
        </p:spPr>
      </p:pic>
      <p:sp>
        <p:nvSpPr>
          <p:cNvPr id="45" name="Arredondar Retângulo em um Canto Diagonal 44"/>
          <p:cNvSpPr/>
          <p:nvPr/>
        </p:nvSpPr>
        <p:spPr>
          <a:xfrm>
            <a:off x="505397" y="1314517"/>
            <a:ext cx="11160000" cy="639747"/>
          </a:xfrm>
          <a:prstGeom prst="round2Diag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pt-BR" sz="2400" b="1" dirty="0">
                <a:solidFill>
                  <a:schemeClr val="tx1"/>
                </a:solidFill>
              </a:rPr>
              <a:t>F1379 – Reestruturação dos ambientes do SIC</a:t>
            </a:r>
            <a:endParaRPr lang="pt-BR" sz="2400" dirty="0">
              <a:solidFill>
                <a:schemeClr val="tx1"/>
              </a:solidFill>
            </a:endParaRPr>
          </a:p>
        </p:txBody>
      </p:sp>
      <p:sp>
        <p:nvSpPr>
          <p:cNvPr id="10" name="Retângulo 9"/>
          <p:cNvSpPr/>
          <p:nvPr/>
        </p:nvSpPr>
        <p:spPr>
          <a:xfrm>
            <a:off x="52550" y="-19476"/>
            <a:ext cx="5587200" cy="54508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ts val="4400"/>
              </a:lnSpc>
            </a:pPr>
            <a:r>
              <a:rPr lang="pt-BR" sz="3600" b="1" kern="1000" dirty="0">
                <a:ln w="0"/>
                <a:solidFill>
                  <a:schemeClr val="bg1"/>
                </a:solidFill>
                <a:effectLst>
                  <a:outerShdw blurRad="38100" dist="38100" dir="2700000" algn="tl" rotWithShape="0">
                    <a:schemeClr val="dk1">
                      <a:alpha val="39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Clientes e </a:t>
            </a:r>
            <a:r>
              <a:rPr lang="pt-BR" sz="3600" b="1" kern="1000" cap="none" dirty="0">
                <a:ln w="0"/>
                <a:solidFill>
                  <a:schemeClr val="bg1"/>
                </a:solidFill>
                <a:effectLst>
                  <a:outerShdw blurRad="38100" dist="38100" dir="2700000" algn="tl" rotWithShape="0">
                    <a:schemeClr val="dk1">
                      <a:alpha val="39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Financeiro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7F586084-4B96-4083-96B3-FF1E3BD0D5B6}"/>
              </a:ext>
            </a:extLst>
          </p:cNvPr>
          <p:cNvSpPr txBox="1"/>
          <p:nvPr/>
        </p:nvSpPr>
        <p:spPr>
          <a:xfrm>
            <a:off x="963386" y="2628900"/>
            <a:ext cx="1034808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pt-BR" sz="2800" dirty="0"/>
              <a:t>Organização dos repositórios dos projetos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pt-BR" sz="2800" dirty="0"/>
              <a:t>Reestruturação dos ambientes de desenvolvimento, homologação e produção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pt-BR" sz="2800" dirty="0"/>
              <a:t>Automatização de build e </a:t>
            </a:r>
            <a:r>
              <a:rPr lang="pt-BR" sz="2800" dirty="0" err="1"/>
              <a:t>deploy</a:t>
            </a:r>
            <a:r>
              <a:rPr lang="pt-BR" sz="2800" dirty="0"/>
              <a:t> dos serviços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pt-BR" sz="2800" dirty="0"/>
              <a:t>Estudo e definição de tecnologia de FRONT-END que será adotada pela SUTEC e utilizada no desenvolvimento do NOVO SIC</a:t>
            </a:r>
          </a:p>
        </p:txBody>
      </p:sp>
      <p:pic>
        <p:nvPicPr>
          <p:cNvPr id="6" name="Som gravado">
            <a:hlinkClick r:id="" action="ppaction://media"/>
            <a:extLst>
              <a:ext uri="{FF2B5EF4-FFF2-40B4-BE49-F238E27FC236}">
                <a16:creationId xmlns:a16="http://schemas.microsoft.com/office/drawing/2014/main" id="{4E7BAD33-AE0C-47AC-8B37-D1361611C91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2726459" y="2141537"/>
            <a:ext cx="487363" cy="487363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16E0ACE0-B59F-4705-A204-D29D5EEEF23F}"/>
              </a:ext>
            </a:extLst>
          </p:cNvPr>
          <p:cNvSpPr txBox="1"/>
          <p:nvPr/>
        </p:nvSpPr>
        <p:spPr>
          <a:xfrm>
            <a:off x="10097673" y="1584932"/>
            <a:ext cx="1213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 	  </a:t>
            </a:r>
            <a:endParaRPr lang="pt-BR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101942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5250" advClick="0" advTm="46000"/>
    </mc:Choice>
    <mc:Fallback>
      <p:transition spd="slow" advClick="0" advTm="46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20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1000"/>
                            </p:stCondLst>
                            <p:childTnLst>
                              <p:par>
                                <p:cTn id="16" presetID="2" presetClass="entr" presetSubtype="4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2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20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4000"/>
                            </p:stCondLst>
                            <p:childTnLst>
                              <p:par>
                                <p:cTn id="21" presetID="2" presetClass="entr" presetSubtype="4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2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20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7000"/>
                            </p:stCondLst>
                            <p:childTnLst>
                              <p:par>
                                <p:cTn id="26" presetID="2" presetClass="entr" presetSubtype="4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2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2000" fill="hold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0"/>
                            </p:stCondLst>
                            <p:childTnLst>
                              <p:par>
                                <p:cTn id="31" presetID="2" presetClass="entr" presetSubtype="4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2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2000" fill="hold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3000"/>
                            </p:stCondLst>
                            <p:childTnLst>
                              <p:par>
                                <p:cTn id="36" presetID="1" presetClass="entr" presetSubtype="0" fill="hold" grpId="1" nodeType="after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3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45" grpId="0" animBg="1"/>
      <p:bldP spid="5" grpId="0" uiExpand="1" build="p"/>
      <p:bldP spid="7" grpId="0"/>
      <p:bldP spid="7" grpId="1"/>
    </p:bldLst>
  </p:timing>
  <p:extLst>
    <p:ext uri="{E180D4A7-C9FB-4DFB-919C-405C955672EB}">
      <p14:showEvtLst xmlns:p14="http://schemas.microsoft.com/office/powerpoint/2010/main">
        <p14:playEvt time="1177" objId="2"/>
        <p14:playEvt time="14303" objId="5"/>
        <p14:stopEvt time="14388" objId="2"/>
        <p14:stopEvt time="25487" objId="5"/>
        <p14:playEvt time="25735" objId="6"/>
        <p14:stopEvt time="39379" objId="6"/>
        <p14:playEvt time="39983" objId="7"/>
        <p14:stopEvt time="54151" objId="7"/>
      </p14:showEvt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/>
          <p:cNvSpPr>
            <a:spLocks noGrp="1"/>
          </p:cNvSpPr>
          <p:nvPr>
            <p:ph type="ctrTitle"/>
          </p:nvPr>
        </p:nvSpPr>
        <p:spPr>
          <a:xfrm>
            <a:off x="1502983" y="4296484"/>
            <a:ext cx="9144000" cy="2387600"/>
          </a:xfrm>
        </p:spPr>
        <p:txBody>
          <a:bodyPr>
            <a:noAutofit/>
          </a:bodyPr>
          <a:lstStyle/>
          <a:p>
            <a:br>
              <a:rPr lang="pt-BR" sz="7200" b="1" spc="50" dirty="0">
                <a:ln w="0"/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+mn-lt"/>
              </a:rPr>
            </a:br>
            <a:br>
              <a:rPr lang="pt-BR" sz="7200" b="1" spc="50" dirty="0">
                <a:ln w="0"/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+mn-lt"/>
              </a:rPr>
            </a:br>
            <a:r>
              <a:rPr lang="pt-BR" sz="7200" b="1" spc="50" dirty="0">
                <a:ln w="0"/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+mn-lt"/>
              </a:rPr>
              <a:t>ARDES</a:t>
            </a:r>
            <a:br>
              <a:rPr lang="pt-BR" sz="7200" b="1" spc="50" dirty="0">
                <a:ln w="0"/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+mn-lt"/>
              </a:rPr>
            </a:br>
            <a:r>
              <a:rPr lang="pt-BR" sz="7200" b="1" spc="50" dirty="0">
                <a:ln w="0"/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+mn-lt"/>
              </a:rPr>
              <a:t>Clientes e Financeiros</a:t>
            </a:r>
          </a:p>
        </p:txBody>
      </p:sp>
      <p:sp>
        <p:nvSpPr>
          <p:cNvPr id="3" name="Título 1"/>
          <p:cNvSpPr txBox="1">
            <a:spLocks/>
          </p:cNvSpPr>
          <p:nvPr/>
        </p:nvSpPr>
        <p:spPr>
          <a:xfrm>
            <a:off x="1560790" y="693687"/>
            <a:ext cx="9144000" cy="116091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7200" b="1" spc="50" dirty="0">
                <a:ln w="0"/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+mn-lt"/>
              </a:rPr>
              <a:t>Obrigado!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180996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0000">
        <p:sndAc>
          <p:stSnd>
            <p:snd r:embed="rId4" name="applause.wav"/>
          </p:stSnd>
        </p:sndAc>
      </p:transition>
    </mc:Choice>
    <mc:Fallback>
      <p:transition spd="slow" advClick="0" advTm="10000">
        <p:sndAc>
          <p:stSnd>
            <p:snd r:embed="rId4" name="applause.wav"/>
          </p:stSnd>
        </p:sndAc>
      </p:transition>
    </mc:Fallback>
  </mc:AlternateContent>
  <p:extLst>
    <p:ext uri="{E180D4A7-C9FB-4DFB-919C-405C955672EB}">
      <p14:showEvtLst xmlns:p14="http://schemas.microsoft.com/office/powerpoint/2010/main">
        <p14:playEvt time="1473" objId="2"/>
        <p14:stopEvt time="6807" objId="2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6198960"/>
            <a:ext cx="2422444" cy="582613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06320" y="440431"/>
            <a:ext cx="3226997" cy="725194"/>
          </a:xfrm>
          <a:prstGeom prst="rect">
            <a:avLst/>
          </a:prstGeom>
        </p:spPr>
      </p:pic>
      <p:sp>
        <p:nvSpPr>
          <p:cNvPr id="13" name="Retângulo 12"/>
          <p:cNvSpPr/>
          <p:nvPr/>
        </p:nvSpPr>
        <p:spPr>
          <a:xfrm>
            <a:off x="52550" y="-19476"/>
            <a:ext cx="5587200" cy="54360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ts val="4400"/>
              </a:lnSpc>
            </a:pPr>
            <a:r>
              <a:rPr lang="pt-BR" sz="3600" b="1" kern="1000" dirty="0">
                <a:ln w="0"/>
                <a:solidFill>
                  <a:schemeClr val="bg1"/>
                </a:solidFill>
                <a:effectLst>
                  <a:outerShdw blurRad="38100" dist="38100" dir="2700000" algn="tl" rotWithShape="0">
                    <a:schemeClr val="dk1">
                      <a:alpha val="39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Clientes e </a:t>
            </a:r>
            <a:r>
              <a:rPr lang="pt-BR" sz="3600" b="1" kern="1000" cap="none" dirty="0">
                <a:ln w="0"/>
                <a:solidFill>
                  <a:schemeClr val="bg1"/>
                </a:solidFill>
                <a:effectLst>
                  <a:outerShdw blurRad="38100" dist="38100" dir="2700000" algn="tl" rotWithShape="0">
                    <a:schemeClr val="dk1">
                      <a:alpha val="39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Financeiro</a:t>
            </a:r>
          </a:p>
        </p:txBody>
      </p:sp>
      <p:graphicFrame>
        <p:nvGraphicFramePr>
          <p:cNvPr id="16" name="Gráfico 15"/>
          <p:cNvGraphicFramePr/>
          <p:nvPr>
            <p:extLst>
              <p:ext uri="{D42A27DB-BD31-4B8C-83A1-F6EECF244321}">
                <p14:modId xmlns:p14="http://schemas.microsoft.com/office/powerpoint/2010/main" val="1992266498"/>
              </p:ext>
            </p:extLst>
          </p:nvPr>
        </p:nvGraphicFramePr>
        <p:xfrm>
          <a:off x="11011671" y="3115766"/>
          <a:ext cx="1004493" cy="4802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sp>
        <p:nvSpPr>
          <p:cNvPr id="2" name="Retângulo 1"/>
          <p:cNvSpPr/>
          <p:nvPr/>
        </p:nvSpPr>
        <p:spPr>
          <a:xfrm>
            <a:off x="4704019" y="863428"/>
            <a:ext cx="260680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54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Features</a:t>
            </a:r>
            <a:endParaRPr lang="pt-BR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pSp>
        <p:nvGrpSpPr>
          <p:cNvPr id="18" name="Agrupar 17"/>
          <p:cNvGrpSpPr/>
          <p:nvPr/>
        </p:nvGrpSpPr>
        <p:grpSpPr>
          <a:xfrm>
            <a:off x="280227" y="2017805"/>
            <a:ext cx="5569635" cy="849218"/>
            <a:chOff x="1250721" y="432390"/>
            <a:chExt cx="6124111" cy="912975"/>
          </a:xfrm>
        </p:grpSpPr>
        <p:sp>
          <p:nvSpPr>
            <p:cNvPr id="19" name="Arredondar Retângulo em um Canto Diagonal 18"/>
            <p:cNvSpPr/>
            <p:nvPr/>
          </p:nvSpPr>
          <p:spPr>
            <a:xfrm>
              <a:off x="1250721" y="432390"/>
              <a:ext cx="6124111" cy="912975"/>
            </a:xfrm>
            <a:prstGeom prst="round2DiagRect">
              <a:avLst/>
            </a:prstGeom>
            <a:solidFill>
              <a:schemeClr val="accent6">
                <a:alpha val="7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" name="Arredondar Retângulo em um Canto Diagonal 4"/>
            <p:cNvSpPr txBox="1"/>
            <p:nvPr/>
          </p:nvSpPr>
          <p:spPr>
            <a:xfrm>
              <a:off x="1295289" y="476958"/>
              <a:ext cx="6034975" cy="82383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4770" tIns="64770" rIns="64770" bIns="64770" numCol="1" spcCol="1270" anchor="ctr" anchorCtr="0">
              <a:noAutofit/>
            </a:bodyPr>
            <a:lstStyle/>
            <a:p>
              <a:pPr lvl="0" algn="ctr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pt-BR" sz="2000" b="1" dirty="0">
                  <a:ln w="0"/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 F1159 – Atualização de endereço nos canais digitais</a:t>
              </a:r>
            </a:p>
          </p:txBody>
        </p:sp>
      </p:grpSp>
      <p:grpSp>
        <p:nvGrpSpPr>
          <p:cNvPr id="22" name="Agrupar 21"/>
          <p:cNvGrpSpPr/>
          <p:nvPr/>
        </p:nvGrpSpPr>
        <p:grpSpPr>
          <a:xfrm>
            <a:off x="6132917" y="1994626"/>
            <a:ext cx="5575952" cy="887899"/>
            <a:chOff x="1970207" y="0"/>
            <a:chExt cx="5983781" cy="1167194"/>
          </a:xfrm>
        </p:grpSpPr>
        <p:sp>
          <p:nvSpPr>
            <p:cNvPr id="23" name="Arredondar Retângulo em um Canto Diagonal 22"/>
            <p:cNvSpPr/>
            <p:nvPr/>
          </p:nvSpPr>
          <p:spPr>
            <a:xfrm>
              <a:off x="1970207" y="0"/>
              <a:ext cx="5983781" cy="1167194"/>
            </a:xfrm>
            <a:prstGeom prst="round2DiagRect">
              <a:avLst/>
            </a:prstGeom>
            <a:solidFill>
              <a:schemeClr val="accent6">
                <a:alpha val="7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4" name="Arredondar Retângulo em um Canto Diagonal 4"/>
            <p:cNvSpPr txBox="1"/>
            <p:nvPr/>
          </p:nvSpPr>
          <p:spPr>
            <a:xfrm>
              <a:off x="2027184" y="56978"/>
              <a:ext cx="5869825" cy="105323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4770" tIns="64770" rIns="64770" bIns="64770" numCol="1" spcCol="1270" anchor="ctr" anchorCtr="0">
              <a:noAutofit/>
            </a:bodyPr>
            <a:lstStyle/>
            <a:p>
              <a:pPr lvl="0" algn="ctr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pt-BR" sz="2000" b="1" dirty="0">
                  <a:solidFill>
                    <a:schemeClr val="tx1"/>
                  </a:solidFill>
                </a:rPr>
                <a:t>F1169 - Disponibilizar Telefones nos canais de </a:t>
              </a:r>
              <a:r>
                <a:rPr lang="pt-BR" sz="2000" b="1" dirty="0" err="1">
                  <a:solidFill>
                    <a:schemeClr val="tx1"/>
                  </a:solidFill>
                </a:rPr>
                <a:t>auto-atendimento</a:t>
              </a:r>
              <a:endParaRPr lang="pt-BR" sz="2000" kern="1200" dirty="0"/>
            </a:p>
          </p:txBody>
        </p:sp>
      </p:grpSp>
      <p:grpSp>
        <p:nvGrpSpPr>
          <p:cNvPr id="25" name="Agrupar 24"/>
          <p:cNvGrpSpPr/>
          <p:nvPr/>
        </p:nvGrpSpPr>
        <p:grpSpPr>
          <a:xfrm>
            <a:off x="280227" y="3069147"/>
            <a:ext cx="5585917" cy="889172"/>
            <a:chOff x="1098102" y="1207807"/>
            <a:chExt cx="8817524" cy="1606536"/>
          </a:xfrm>
        </p:grpSpPr>
        <p:sp>
          <p:nvSpPr>
            <p:cNvPr id="26" name="Arredondar Retângulo em um Canto Diagonal 25"/>
            <p:cNvSpPr/>
            <p:nvPr/>
          </p:nvSpPr>
          <p:spPr>
            <a:xfrm>
              <a:off x="1098102" y="1207807"/>
              <a:ext cx="8817524" cy="1606536"/>
            </a:xfrm>
            <a:prstGeom prst="round2DiagRect">
              <a:avLst/>
            </a:prstGeom>
            <a:solidFill>
              <a:schemeClr val="accent6">
                <a:alpha val="7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7" name="Arredondar Retângulo em um Canto Diagonal 4"/>
            <p:cNvSpPr txBox="1"/>
            <p:nvPr/>
          </p:nvSpPr>
          <p:spPr>
            <a:xfrm>
              <a:off x="1177003" y="1298007"/>
              <a:ext cx="8660674" cy="144968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0490" tIns="110490" rIns="110490" bIns="110490" numCol="1" spcCol="1270" anchor="ctr" anchorCtr="0">
              <a:noAutofit/>
            </a:bodyPr>
            <a:lstStyle/>
            <a:p>
              <a:pPr lvl="0" algn="ctr" defTabSz="1289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pt-BR" sz="2000" b="1" kern="1200" dirty="0">
                  <a:solidFill>
                    <a:schemeClr val="tx1"/>
                  </a:solidFill>
                </a:rPr>
                <a:t>       </a:t>
              </a:r>
              <a:r>
                <a:rPr lang="pt-BR" sz="2000" b="1" dirty="0">
                  <a:solidFill>
                    <a:schemeClr val="tx1"/>
                  </a:solidFill>
                </a:rPr>
                <a:t>F1510 - Liquidação de Fundo Expert</a:t>
              </a:r>
              <a:endParaRPr lang="pt-BR" sz="2000" b="1" kern="12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8" name="Agrupar 27"/>
          <p:cNvGrpSpPr/>
          <p:nvPr/>
        </p:nvGrpSpPr>
        <p:grpSpPr>
          <a:xfrm>
            <a:off x="284316" y="4140693"/>
            <a:ext cx="5621143" cy="868483"/>
            <a:chOff x="2415120" y="0"/>
            <a:chExt cx="6089141" cy="862305"/>
          </a:xfrm>
        </p:grpSpPr>
        <p:sp>
          <p:nvSpPr>
            <p:cNvPr id="29" name="Arredondar Retângulo em um Canto Diagonal 28"/>
            <p:cNvSpPr/>
            <p:nvPr/>
          </p:nvSpPr>
          <p:spPr>
            <a:xfrm>
              <a:off x="2415120" y="0"/>
              <a:ext cx="6089141" cy="862305"/>
            </a:xfrm>
            <a:prstGeom prst="round2DiagRect">
              <a:avLst/>
            </a:prstGeom>
            <a:solidFill>
              <a:schemeClr val="accent6">
                <a:alpha val="7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0" name="Arredondar Retângulo em um Canto Diagonal 4"/>
            <p:cNvSpPr txBox="1"/>
            <p:nvPr/>
          </p:nvSpPr>
          <p:spPr>
            <a:xfrm>
              <a:off x="2457214" y="50802"/>
              <a:ext cx="6004953" cy="77811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0010" tIns="80010" rIns="80010" bIns="80010" numCol="1" spcCol="1270" anchor="ctr" anchorCtr="0">
              <a:noAutofit/>
            </a:bodyPr>
            <a:lstStyle/>
            <a:p>
              <a:pPr lvl="0" algn="ctr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pt-BR" sz="2000" b="1" dirty="0">
                  <a:solidFill>
                    <a:schemeClr val="tx1"/>
                  </a:solidFill>
                </a:rPr>
                <a:t>F1404 - Restrições de Crédito</a:t>
              </a:r>
              <a:endParaRPr lang="pt-BR" sz="2000" kern="1200" dirty="0"/>
            </a:p>
          </p:txBody>
        </p:sp>
      </p:grpSp>
      <p:grpSp>
        <p:nvGrpSpPr>
          <p:cNvPr id="31" name="Agrupar 30"/>
          <p:cNvGrpSpPr/>
          <p:nvPr/>
        </p:nvGrpSpPr>
        <p:grpSpPr>
          <a:xfrm>
            <a:off x="6056138" y="3079659"/>
            <a:ext cx="5711796" cy="840957"/>
            <a:chOff x="126128" y="596817"/>
            <a:chExt cx="5799353" cy="732193"/>
          </a:xfrm>
        </p:grpSpPr>
        <p:sp>
          <p:nvSpPr>
            <p:cNvPr id="32" name="Arredondar Retângulo em um Canto Diagonal 31"/>
            <p:cNvSpPr/>
            <p:nvPr/>
          </p:nvSpPr>
          <p:spPr>
            <a:xfrm>
              <a:off x="126128" y="596817"/>
              <a:ext cx="5799353" cy="732193"/>
            </a:xfrm>
            <a:prstGeom prst="round2DiagRect">
              <a:avLst/>
            </a:prstGeom>
            <a:solidFill>
              <a:schemeClr val="accent6">
                <a:alpha val="7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3" name="Arredondar Retângulo em um Canto Diagonal 4"/>
            <p:cNvSpPr txBox="1"/>
            <p:nvPr/>
          </p:nvSpPr>
          <p:spPr>
            <a:xfrm>
              <a:off x="161871" y="632560"/>
              <a:ext cx="5727867" cy="66070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8580" tIns="68580" rIns="68580" bIns="68580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pt-BR" sz="2000" b="1" dirty="0">
                  <a:solidFill>
                    <a:schemeClr val="tx1"/>
                  </a:solidFill>
                </a:rPr>
                <a:t>F1069 - Extrato Consolidado de Aplicações no </a:t>
              </a:r>
            </a:p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pt-BR" sz="2000" b="1" dirty="0">
                  <a:solidFill>
                    <a:schemeClr val="tx1"/>
                  </a:solidFill>
                </a:rPr>
                <a:t>IBPF e IBPJ</a:t>
              </a:r>
              <a:endParaRPr lang="pt-BR" sz="2000" b="1" dirty="0">
                <a:ln w="0"/>
                <a:solidFill>
                  <a:schemeClr val="tx1"/>
                </a:solidFill>
              </a:endParaRPr>
            </a:p>
          </p:txBody>
        </p:sp>
      </p:grpSp>
      <p:grpSp>
        <p:nvGrpSpPr>
          <p:cNvPr id="34" name="Agrupar 33"/>
          <p:cNvGrpSpPr/>
          <p:nvPr/>
        </p:nvGrpSpPr>
        <p:grpSpPr>
          <a:xfrm>
            <a:off x="6050816" y="4115355"/>
            <a:ext cx="5718048" cy="840957"/>
            <a:chOff x="126128" y="596817"/>
            <a:chExt cx="5799353" cy="732193"/>
          </a:xfrm>
        </p:grpSpPr>
        <p:sp>
          <p:nvSpPr>
            <p:cNvPr id="35" name="Arredondar Retângulo em um Canto Diagonal 34"/>
            <p:cNvSpPr/>
            <p:nvPr/>
          </p:nvSpPr>
          <p:spPr>
            <a:xfrm>
              <a:off x="126128" y="596817"/>
              <a:ext cx="5799353" cy="732193"/>
            </a:xfrm>
            <a:prstGeom prst="round2DiagRect">
              <a:avLst/>
            </a:prstGeom>
            <a:solidFill>
              <a:schemeClr val="accent6">
                <a:alpha val="7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6" name="Arredondar Retângulo em um Canto Diagonal 4"/>
            <p:cNvSpPr txBox="1"/>
            <p:nvPr/>
          </p:nvSpPr>
          <p:spPr>
            <a:xfrm>
              <a:off x="161871" y="632560"/>
              <a:ext cx="5727867" cy="66070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8580" tIns="68580" rIns="68580" bIns="68580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pt-BR" sz="2000" b="1" dirty="0">
                  <a:solidFill>
                    <a:schemeClr val="tx1"/>
                  </a:solidFill>
                </a:rPr>
                <a:t>F788 - Disponibilizar Aplicação "CDB\RDB PÓS com resgate automático" e "Poupa CDB" no IB e Mobile</a:t>
              </a:r>
              <a:endParaRPr lang="pt-BR" sz="2000" b="1" dirty="0">
                <a:ln w="0"/>
                <a:solidFill>
                  <a:schemeClr val="tx1"/>
                </a:solidFill>
              </a:endParaRPr>
            </a:p>
          </p:txBody>
        </p:sp>
      </p:grpSp>
      <p:pic>
        <p:nvPicPr>
          <p:cNvPr id="6" name="Imagem 5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44130">
            <a:off x="352343" y="2109662"/>
            <a:ext cx="607811" cy="610524"/>
          </a:xfrm>
          <a:prstGeom prst="rect">
            <a:avLst/>
          </a:prstGeom>
        </p:spPr>
      </p:pic>
      <p:pic>
        <p:nvPicPr>
          <p:cNvPr id="37" name="Imagem 36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44130">
            <a:off x="6205033" y="2078504"/>
            <a:ext cx="607811" cy="610524"/>
          </a:xfrm>
          <a:prstGeom prst="rect">
            <a:avLst/>
          </a:prstGeom>
        </p:spPr>
      </p:pic>
      <p:pic>
        <p:nvPicPr>
          <p:cNvPr id="39" name="Imagem 38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44130">
            <a:off x="352343" y="3151352"/>
            <a:ext cx="607811" cy="610524"/>
          </a:xfrm>
          <a:prstGeom prst="rect">
            <a:avLst/>
          </a:prstGeom>
        </p:spPr>
      </p:pic>
      <p:grpSp>
        <p:nvGrpSpPr>
          <p:cNvPr id="38" name="Agrupar 37"/>
          <p:cNvGrpSpPr/>
          <p:nvPr/>
        </p:nvGrpSpPr>
        <p:grpSpPr>
          <a:xfrm>
            <a:off x="290944" y="5180988"/>
            <a:ext cx="5621143" cy="868483"/>
            <a:chOff x="2415120" y="0"/>
            <a:chExt cx="6089141" cy="862305"/>
          </a:xfrm>
        </p:grpSpPr>
        <p:sp>
          <p:nvSpPr>
            <p:cNvPr id="40" name="Arredondar Retângulo em um Canto Diagonal 39"/>
            <p:cNvSpPr/>
            <p:nvPr/>
          </p:nvSpPr>
          <p:spPr>
            <a:xfrm>
              <a:off x="2415120" y="0"/>
              <a:ext cx="6089141" cy="862305"/>
            </a:xfrm>
            <a:prstGeom prst="round2DiagRect">
              <a:avLst/>
            </a:prstGeom>
            <a:solidFill>
              <a:schemeClr val="accent6">
                <a:alpha val="7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1" name="Arredondar Retângulo em um Canto Diagonal 4"/>
            <p:cNvSpPr txBox="1"/>
            <p:nvPr/>
          </p:nvSpPr>
          <p:spPr>
            <a:xfrm>
              <a:off x="2457214" y="50802"/>
              <a:ext cx="6004953" cy="77811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0010" tIns="80010" rIns="80010" bIns="80010" numCol="1" spcCol="1270" anchor="ctr" anchorCtr="0">
              <a:noAutofit/>
            </a:bodyPr>
            <a:lstStyle/>
            <a:p>
              <a:pPr lvl="0" algn="ctr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pt-BR" sz="2000" b="1" dirty="0">
                  <a:solidFill>
                    <a:schemeClr val="tx1"/>
                  </a:solidFill>
                </a:rPr>
                <a:t>F1213 – Plataforma de Investimento</a:t>
              </a:r>
              <a:endParaRPr lang="pt-BR" sz="2000" kern="1200" dirty="0"/>
            </a:p>
          </p:txBody>
        </p:sp>
      </p:grpSp>
      <p:grpSp>
        <p:nvGrpSpPr>
          <p:cNvPr id="42" name="Agrupar 41"/>
          <p:cNvGrpSpPr/>
          <p:nvPr/>
        </p:nvGrpSpPr>
        <p:grpSpPr>
          <a:xfrm>
            <a:off x="6057444" y="5155650"/>
            <a:ext cx="5718048" cy="840957"/>
            <a:chOff x="126128" y="596817"/>
            <a:chExt cx="5799353" cy="732193"/>
          </a:xfrm>
        </p:grpSpPr>
        <p:sp>
          <p:nvSpPr>
            <p:cNvPr id="43" name="Arredondar Retângulo em um Canto Diagonal 42"/>
            <p:cNvSpPr/>
            <p:nvPr/>
          </p:nvSpPr>
          <p:spPr>
            <a:xfrm>
              <a:off x="126128" y="596817"/>
              <a:ext cx="5799353" cy="732193"/>
            </a:xfrm>
            <a:prstGeom prst="round2DiagRect">
              <a:avLst/>
            </a:prstGeom>
            <a:solidFill>
              <a:schemeClr val="accent6">
                <a:alpha val="7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4" name="Arredondar Retângulo em um Canto Diagonal 4"/>
            <p:cNvSpPr txBox="1"/>
            <p:nvPr/>
          </p:nvSpPr>
          <p:spPr>
            <a:xfrm>
              <a:off x="161871" y="632560"/>
              <a:ext cx="5727867" cy="66070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8580" tIns="68580" rIns="68580" bIns="68580" numCol="1" spcCol="1270" anchor="ctr" anchorCtr="0">
              <a:noAutofit/>
            </a:bodyPr>
            <a:lstStyle/>
            <a:p>
              <a:pPr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pt-BR" sz="2000" b="1" dirty="0">
                  <a:solidFill>
                    <a:schemeClr val="tx1"/>
                  </a:solidFill>
                </a:rPr>
                <a:t>F1379 – Reestruturação dos ambientes do SIC</a:t>
              </a:r>
              <a:endParaRPr lang="pt-BR" sz="2000" dirty="0">
                <a:solidFill>
                  <a:schemeClr val="tx1"/>
                </a:solidFill>
              </a:endParaRPr>
            </a:p>
          </p:txBody>
        </p:sp>
      </p:grpSp>
      <p:pic>
        <p:nvPicPr>
          <p:cNvPr id="45" name="Imagem 44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44130">
            <a:off x="6122932" y="3140839"/>
            <a:ext cx="607811" cy="610524"/>
          </a:xfrm>
          <a:prstGeom prst="rect">
            <a:avLst/>
          </a:prstGeom>
        </p:spPr>
      </p:pic>
      <p:pic>
        <p:nvPicPr>
          <p:cNvPr id="7" name="Som gravado">
            <a:hlinkClick r:id="" action="ppaction://media"/>
            <a:extLst>
              <a:ext uri="{FF2B5EF4-FFF2-40B4-BE49-F238E27FC236}">
                <a16:creationId xmlns:a16="http://schemas.microsoft.com/office/drawing/2014/main" id="{CB21EF85-0A40-47A7-9CE3-0E7CBC0FE8D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>
                  <p14:trim st="990"/>
                </p14:media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2840153" y="2273358"/>
            <a:ext cx="487363" cy="487363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A2532292-B7DD-4DA5-AF32-490277BF1CED}"/>
              </a:ext>
            </a:extLst>
          </p:cNvPr>
          <p:cNvSpPr txBox="1"/>
          <p:nvPr/>
        </p:nvSpPr>
        <p:spPr>
          <a:xfrm>
            <a:off x="9209314" y="1325093"/>
            <a:ext cx="1213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 	  </a:t>
            </a:r>
            <a:endParaRPr lang="pt-BR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581447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1000"/>
    </mc:Choice>
    <mc:Fallback>
      <p:transition spd="slow" advClick="0" advTm="3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2" presetID="2" presetClass="entr" presetSubtype="4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25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0"/>
                            </p:stCondLst>
                            <p:childTnLst>
                              <p:par>
                                <p:cTn id="21" presetID="2" presetClass="entr" presetSubtype="4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70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8750"/>
                            </p:stCondLst>
                            <p:childTnLst>
                              <p:par>
                                <p:cTn id="29" presetID="2" presetClass="entr" presetSubtype="4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75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7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2000"/>
                            </p:stCondLst>
                            <p:childTnLst>
                              <p:par>
                                <p:cTn id="38" presetID="2" presetClass="entr" presetSubtype="4" fill="hold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3750"/>
                            </p:stCondLst>
                            <p:childTnLst>
                              <p:par>
                                <p:cTn id="43" presetID="10" presetClass="entr" presetSubtype="0" fill="hold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7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6000"/>
                            </p:stCondLst>
                            <p:childTnLst>
                              <p:par>
                                <p:cTn id="47" presetID="2" presetClass="entr" presetSubtype="4" fill="hold" nodeType="after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8250"/>
                            </p:stCondLst>
                            <p:childTnLst>
                              <p:par>
                                <p:cTn id="52" presetID="2" presetClass="entr" presetSubtype="4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1250"/>
                            </p:stCondLst>
                            <p:childTnLst>
                              <p:par>
                                <p:cTn id="57" presetID="2" presetClass="entr" presetSubtype="4" fill="hold" nodeType="after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27750"/>
                            </p:stCondLst>
                            <p:childTnLst>
                              <p:par>
                                <p:cTn id="62" presetID="2" presetClass="entr" presetSubtype="4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29750"/>
                            </p:stCondLst>
                            <p:childTnLst>
                              <p:par>
                                <p:cTn id="6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2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98780" numSld="999" showWhenStopped="0">
                <p:cTn id="6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2" grpId="0"/>
      <p:bldP spid="8" grpId="0"/>
    </p:bldLst>
  </p:timing>
  <p:extLst>
    <p:ext uri="{E180D4A7-C9FB-4DFB-919C-405C955672EB}">
      <p14:showEvtLst xmlns:p14="http://schemas.microsoft.com/office/powerpoint/2010/main">
        <p14:playEvt time="1959" objId="6"/>
        <p14:stopEvt time="16357" objId="6"/>
      </p14:showEvt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6198960"/>
            <a:ext cx="2422444" cy="582613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06320" y="440431"/>
            <a:ext cx="3226997" cy="724926"/>
          </a:xfrm>
          <a:prstGeom prst="rect">
            <a:avLst/>
          </a:prstGeom>
        </p:spPr>
      </p:pic>
      <p:sp>
        <p:nvSpPr>
          <p:cNvPr id="45" name="Arredondar Retângulo em um Canto Diagonal 44"/>
          <p:cNvSpPr/>
          <p:nvPr/>
        </p:nvSpPr>
        <p:spPr>
          <a:xfrm>
            <a:off x="494887" y="1315181"/>
            <a:ext cx="11160000" cy="629234"/>
          </a:xfrm>
          <a:prstGeom prst="round2Diag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pt-BR" sz="2400" b="1" dirty="0">
                <a:solidFill>
                  <a:schemeClr val="tx1"/>
                </a:solidFill>
              </a:rPr>
              <a:t>F1159 – Atualização de endereço nos canais digitais</a:t>
            </a:r>
            <a:endParaRPr lang="pt-BR" sz="2200" b="1" dirty="0">
              <a:ln w="0"/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0" name="Retângulo 9"/>
          <p:cNvSpPr/>
          <p:nvPr/>
        </p:nvSpPr>
        <p:spPr>
          <a:xfrm>
            <a:off x="52550" y="-19476"/>
            <a:ext cx="5587200" cy="54508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ts val="4400"/>
              </a:lnSpc>
            </a:pPr>
            <a:r>
              <a:rPr lang="pt-BR" sz="3600" b="1" kern="1000" dirty="0">
                <a:ln w="0"/>
                <a:solidFill>
                  <a:schemeClr val="bg1"/>
                </a:solidFill>
                <a:effectLst>
                  <a:outerShdw blurRad="38100" dist="38100" dir="2700000" algn="tl" rotWithShape="0">
                    <a:schemeClr val="dk1">
                      <a:alpha val="39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Clientes e </a:t>
            </a:r>
            <a:r>
              <a:rPr lang="pt-BR" sz="3600" b="1" kern="1000" cap="none" dirty="0">
                <a:ln w="0"/>
                <a:solidFill>
                  <a:schemeClr val="bg1"/>
                </a:solidFill>
                <a:effectLst>
                  <a:outerShdw blurRad="38100" dist="38100" dir="2700000" algn="tl" rotWithShape="0">
                    <a:schemeClr val="dk1">
                      <a:alpha val="39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Financeiro</a:t>
            </a:r>
          </a:p>
        </p:txBody>
      </p:sp>
      <p:graphicFrame>
        <p:nvGraphicFramePr>
          <p:cNvPr id="7" name="Gráfico 6"/>
          <p:cNvGraphicFramePr/>
          <p:nvPr>
            <p:extLst>
              <p:ext uri="{D42A27DB-BD31-4B8C-83A1-F6EECF244321}">
                <p14:modId xmlns:p14="http://schemas.microsoft.com/office/powerpoint/2010/main" val="1184294115"/>
              </p:ext>
            </p:extLst>
          </p:nvPr>
        </p:nvGraphicFramePr>
        <p:xfrm>
          <a:off x="-13819" y="1745635"/>
          <a:ext cx="7908991" cy="51104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sp>
        <p:nvSpPr>
          <p:cNvPr id="5" name="CaixaDeTexto 4">
            <a:extLst>
              <a:ext uri="{FF2B5EF4-FFF2-40B4-BE49-F238E27FC236}">
                <a16:creationId xmlns:a16="http://schemas.microsoft.com/office/drawing/2014/main" id="{8D32F9E1-2C5F-41CA-B449-0E9709FB8F4B}"/>
              </a:ext>
            </a:extLst>
          </p:cNvPr>
          <p:cNvSpPr txBox="1"/>
          <p:nvPr/>
        </p:nvSpPr>
        <p:spPr>
          <a:xfrm>
            <a:off x="8016333" y="2329438"/>
            <a:ext cx="39645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>
                <a:solidFill>
                  <a:schemeClr val="accent6">
                    <a:lumMod val="75000"/>
                  </a:schemeClr>
                </a:solidFill>
              </a:rPr>
              <a:t>Desatualizados	189.819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808EAB6-2174-40FB-AB97-FCB911C2E407}"/>
              </a:ext>
            </a:extLst>
          </p:cNvPr>
          <p:cNvSpPr txBox="1"/>
          <p:nvPr/>
        </p:nvSpPr>
        <p:spPr>
          <a:xfrm>
            <a:off x="8016332" y="2783649"/>
            <a:ext cx="39645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>
                <a:solidFill>
                  <a:schemeClr val="accent6">
                    <a:lumMod val="75000"/>
                  </a:schemeClr>
                </a:solidFill>
              </a:rPr>
              <a:t>Atualizados		442.267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A436B4CD-6595-44BB-8A89-462F230E9AE4}"/>
              </a:ext>
            </a:extLst>
          </p:cNvPr>
          <p:cNvSpPr txBox="1"/>
          <p:nvPr/>
        </p:nvSpPr>
        <p:spPr>
          <a:xfrm>
            <a:off x="8009317" y="3343258"/>
            <a:ext cx="3969356" cy="461665"/>
          </a:xfrm>
          <a:prstGeom prst="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pt-BR" sz="2400" b="1" dirty="0">
                <a:solidFill>
                  <a:schemeClr val="accent6">
                    <a:lumMod val="75000"/>
                  </a:schemeClr>
                </a:solidFill>
              </a:rPr>
              <a:t>TOTAL			632.087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027398B9-FF5E-476E-9349-13B05CFA3AAE}"/>
              </a:ext>
            </a:extLst>
          </p:cNvPr>
          <p:cNvSpPr txBox="1"/>
          <p:nvPr/>
        </p:nvSpPr>
        <p:spPr>
          <a:xfrm>
            <a:off x="10281920" y="1499363"/>
            <a:ext cx="1213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 	  </a:t>
            </a:r>
            <a:endParaRPr lang="pt-BR" dirty="0"/>
          </a:p>
        </p:txBody>
      </p:sp>
      <p:pic>
        <p:nvPicPr>
          <p:cNvPr id="16" name="Som gravado">
            <a:hlinkClick r:id="" action="ppaction://media"/>
            <a:extLst>
              <a:ext uri="{FF2B5EF4-FFF2-40B4-BE49-F238E27FC236}">
                <a16:creationId xmlns:a16="http://schemas.microsoft.com/office/drawing/2014/main" id="{01934494-2405-4506-BAB7-031FAD42615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3207365" y="1944415"/>
            <a:ext cx="487363" cy="48736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068207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Click="0" advTm="58000"/>
    </mc:Choice>
    <mc:Fallback>
      <p:transition advClick="0" advTm="58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4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4000"/>
                            </p:stCondLst>
                            <p:childTnLst>
                              <p:par>
                                <p:cTn id="18" presetID="2" presetClass="entr" presetSubtype="4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6000"/>
                            </p:stCondLst>
                            <p:childTnLst>
                              <p:par>
                                <p:cTn id="2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7000"/>
                            </p:stCondLst>
                            <p:childTnLst>
                              <p:par>
                                <p:cTn id="2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800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774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  <p:bldLst>
      <p:bldP spid="45" grpId="0" animBg="1"/>
      <p:bldGraphic spid="7" grpId="0">
        <p:bldAsOne/>
      </p:bldGraphic>
      <p:bldP spid="5" grpId="0"/>
      <p:bldP spid="6" grpId="0"/>
      <p:bldP spid="8" grpId="0" animBg="1"/>
      <p:bldP spid="14" grpId="0"/>
    </p:bldLst>
  </p:timing>
  <p:extLst>
    <p:ext uri="{E180D4A7-C9FB-4DFB-919C-405C955672EB}">
      <p14:showEvtLst xmlns:p14="http://schemas.microsoft.com/office/powerpoint/2010/main">
        <p14:playEvt time="2415" objId="5"/>
        <p14:stopEvt time="25727" objId="5"/>
      </p14:showEvt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6198960"/>
            <a:ext cx="2422444" cy="582613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06320" y="440431"/>
            <a:ext cx="3226997" cy="724926"/>
          </a:xfrm>
          <a:prstGeom prst="rect">
            <a:avLst/>
          </a:prstGeom>
        </p:spPr>
      </p:pic>
      <p:sp>
        <p:nvSpPr>
          <p:cNvPr id="45" name="Arredondar Retângulo em um Canto Diagonal 44"/>
          <p:cNvSpPr/>
          <p:nvPr/>
        </p:nvSpPr>
        <p:spPr>
          <a:xfrm>
            <a:off x="494887" y="1326128"/>
            <a:ext cx="11160000" cy="629234"/>
          </a:xfrm>
          <a:prstGeom prst="round2Diag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pt-BR" sz="2400" b="1" dirty="0">
                <a:solidFill>
                  <a:schemeClr val="tx1"/>
                </a:solidFill>
              </a:rPr>
              <a:t>F1169 - Disponibilizar Telefones nos Canais de </a:t>
            </a:r>
            <a:r>
              <a:rPr lang="pt-BR" sz="2400" b="1" dirty="0" err="1">
                <a:solidFill>
                  <a:schemeClr val="tx1"/>
                </a:solidFill>
              </a:rPr>
              <a:t>Auto-Atendimento</a:t>
            </a:r>
            <a:endParaRPr lang="pt-BR" sz="2400" b="1" dirty="0">
              <a:solidFill>
                <a:schemeClr val="tx1"/>
              </a:solidFill>
            </a:endParaRPr>
          </a:p>
        </p:txBody>
      </p:sp>
      <p:sp>
        <p:nvSpPr>
          <p:cNvPr id="10" name="Retângulo 9"/>
          <p:cNvSpPr/>
          <p:nvPr/>
        </p:nvSpPr>
        <p:spPr>
          <a:xfrm>
            <a:off x="52550" y="-19476"/>
            <a:ext cx="5587200" cy="54508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ts val="4400"/>
              </a:lnSpc>
            </a:pPr>
            <a:r>
              <a:rPr lang="pt-BR" sz="3600" b="1" kern="1000" dirty="0">
                <a:ln w="0"/>
                <a:solidFill>
                  <a:schemeClr val="bg1"/>
                </a:solidFill>
                <a:effectLst>
                  <a:outerShdw blurRad="38100" dist="38100" dir="2700000" algn="tl" rotWithShape="0">
                    <a:schemeClr val="dk1">
                      <a:alpha val="39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Clientes e </a:t>
            </a:r>
            <a:r>
              <a:rPr lang="pt-BR" sz="3600" b="1" kern="1000" cap="none" dirty="0">
                <a:ln w="0"/>
                <a:solidFill>
                  <a:schemeClr val="bg1"/>
                </a:solidFill>
                <a:effectLst>
                  <a:outerShdw blurRad="38100" dist="38100" dir="2700000" algn="tl" rotWithShape="0">
                    <a:schemeClr val="dk1">
                      <a:alpha val="39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Financeiro</a:t>
            </a:r>
          </a:p>
        </p:txBody>
      </p:sp>
      <p:graphicFrame>
        <p:nvGraphicFramePr>
          <p:cNvPr id="7" name="Gráfico 6"/>
          <p:cNvGraphicFramePr/>
          <p:nvPr>
            <p:extLst>
              <p:ext uri="{D42A27DB-BD31-4B8C-83A1-F6EECF244321}">
                <p14:modId xmlns:p14="http://schemas.microsoft.com/office/powerpoint/2010/main" val="313703183"/>
              </p:ext>
            </p:extLst>
          </p:nvPr>
        </p:nvGraphicFramePr>
        <p:xfrm>
          <a:off x="2846150" y="2116863"/>
          <a:ext cx="6462643" cy="4022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sp>
        <p:nvSpPr>
          <p:cNvPr id="5" name="CaixaDeTexto 4">
            <a:extLst>
              <a:ext uri="{FF2B5EF4-FFF2-40B4-BE49-F238E27FC236}">
                <a16:creationId xmlns:a16="http://schemas.microsoft.com/office/drawing/2014/main" id="{71F90DFB-31B2-48BD-B935-355632AC95C0}"/>
              </a:ext>
            </a:extLst>
          </p:cNvPr>
          <p:cNvSpPr txBox="1"/>
          <p:nvPr/>
        </p:nvSpPr>
        <p:spPr>
          <a:xfrm>
            <a:off x="10651524" y="1467999"/>
            <a:ext cx="1213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 	  </a:t>
            </a:r>
            <a:endParaRPr lang="pt-BR" dirty="0"/>
          </a:p>
        </p:txBody>
      </p:sp>
      <p:pic>
        <p:nvPicPr>
          <p:cNvPr id="8" name="Som gravado">
            <a:hlinkClick r:id="" action="ppaction://media"/>
            <a:extLst>
              <a:ext uri="{FF2B5EF4-FFF2-40B4-BE49-F238E27FC236}">
                <a16:creationId xmlns:a16="http://schemas.microsoft.com/office/drawing/2014/main" id="{181A2EE3-2262-4115-BE87-C5EEB96FAD0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2647741" y="1818002"/>
            <a:ext cx="487363" cy="48736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513337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8000"/>
    </mc:Choice>
    <mc:Fallback>
      <p:transition spd="slow" advClick="0" advTm="18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1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350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12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45" grpId="0" animBg="1"/>
      <p:bldGraphic spid="7" grpId="0">
        <p:bldAsOne/>
      </p:bldGraphic>
      <p:bldP spid="5" grpId="0"/>
    </p:bldLst>
  </p:timing>
  <p:extLst>
    <p:ext uri="{E180D4A7-C9FB-4DFB-919C-405C955672EB}">
      <p14:showEvtLst xmlns:p14="http://schemas.microsoft.com/office/powerpoint/2010/main">
        <p14:playEvt time="2415" objId="5"/>
        <p14:stopEvt time="25727" objId="5"/>
      </p14:showEvt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6198960"/>
            <a:ext cx="2422444" cy="582613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06320" y="440431"/>
            <a:ext cx="3226997" cy="724926"/>
          </a:xfrm>
          <a:prstGeom prst="rect">
            <a:avLst/>
          </a:prstGeom>
        </p:spPr>
      </p:pic>
      <p:sp>
        <p:nvSpPr>
          <p:cNvPr id="45" name="Arredondar Retângulo em um Canto Diagonal 44"/>
          <p:cNvSpPr/>
          <p:nvPr/>
        </p:nvSpPr>
        <p:spPr>
          <a:xfrm>
            <a:off x="505397" y="1314517"/>
            <a:ext cx="11160000" cy="639747"/>
          </a:xfrm>
          <a:prstGeom prst="round2Diag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pt-BR" sz="2400" b="1" dirty="0">
                <a:solidFill>
                  <a:schemeClr val="tx1"/>
                </a:solidFill>
              </a:rPr>
              <a:t>F1510 - Liquidação de Fundo Expert</a:t>
            </a:r>
            <a:endParaRPr lang="pt-BR" sz="2200" b="1" dirty="0">
              <a:ln w="0"/>
              <a:solidFill>
                <a:schemeClr val="tx1"/>
              </a:solidFill>
            </a:endParaRPr>
          </a:p>
        </p:txBody>
      </p:sp>
      <p:sp>
        <p:nvSpPr>
          <p:cNvPr id="10" name="Retângulo 9"/>
          <p:cNvSpPr/>
          <p:nvPr/>
        </p:nvSpPr>
        <p:spPr>
          <a:xfrm>
            <a:off x="52550" y="-19476"/>
            <a:ext cx="5587200" cy="54508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ts val="4400"/>
              </a:lnSpc>
            </a:pPr>
            <a:r>
              <a:rPr lang="pt-BR" sz="3600" b="1" kern="1000" dirty="0">
                <a:ln w="0"/>
                <a:solidFill>
                  <a:schemeClr val="bg1"/>
                </a:solidFill>
                <a:effectLst>
                  <a:outerShdw blurRad="38100" dist="38100" dir="2700000" algn="tl" rotWithShape="0">
                    <a:schemeClr val="dk1">
                      <a:alpha val="39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Clientes e </a:t>
            </a:r>
            <a:r>
              <a:rPr lang="pt-BR" sz="3600" b="1" kern="1000" cap="none" dirty="0">
                <a:ln w="0"/>
                <a:solidFill>
                  <a:schemeClr val="bg1"/>
                </a:solidFill>
                <a:effectLst>
                  <a:outerShdw blurRad="38100" dist="38100" dir="2700000" algn="tl" rotWithShape="0">
                    <a:schemeClr val="dk1">
                      <a:alpha val="39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Financeiro</a:t>
            </a:r>
          </a:p>
        </p:txBody>
      </p:sp>
      <p:sp>
        <p:nvSpPr>
          <p:cNvPr id="5" name="Retângulo 4"/>
          <p:cNvSpPr/>
          <p:nvPr/>
        </p:nvSpPr>
        <p:spPr>
          <a:xfrm>
            <a:off x="518488" y="2191283"/>
            <a:ext cx="5860026" cy="4345858"/>
          </a:xfrm>
          <a:prstGeom prst="rect">
            <a:avLst/>
          </a:prstGeom>
          <a:solidFill>
            <a:schemeClr val="accent6">
              <a:lumMod val="40000"/>
              <a:lumOff val="6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lipse 6"/>
          <p:cNvSpPr/>
          <p:nvPr/>
        </p:nvSpPr>
        <p:spPr>
          <a:xfrm>
            <a:off x="2595716" y="3454646"/>
            <a:ext cx="1705569" cy="1697212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>
                <a:ln>
                  <a:solidFill>
                    <a:schemeClr val="accent6">
                      <a:lumMod val="20000"/>
                      <a:lumOff val="80000"/>
                    </a:schemeClr>
                  </a:solidFill>
                </a:ln>
                <a:solidFill>
                  <a:schemeClr val="bg1"/>
                </a:solidFill>
              </a:rPr>
              <a:t>Fundo Expert</a:t>
            </a:r>
          </a:p>
        </p:txBody>
      </p:sp>
      <p:sp>
        <p:nvSpPr>
          <p:cNvPr id="9" name="Elipse 8"/>
          <p:cNvSpPr/>
          <p:nvPr/>
        </p:nvSpPr>
        <p:spPr>
          <a:xfrm>
            <a:off x="822960" y="2428022"/>
            <a:ext cx="873760" cy="86939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>
                <a:solidFill>
                  <a:schemeClr val="tx1"/>
                </a:solidFill>
              </a:rPr>
              <a:t>API</a:t>
            </a:r>
          </a:p>
        </p:txBody>
      </p:sp>
      <p:sp>
        <p:nvSpPr>
          <p:cNvPr id="13" name="Elipse 12"/>
          <p:cNvSpPr/>
          <p:nvPr/>
        </p:nvSpPr>
        <p:spPr>
          <a:xfrm>
            <a:off x="2254496" y="2428022"/>
            <a:ext cx="873760" cy="86939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>
                <a:solidFill>
                  <a:schemeClr val="tx1"/>
                </a:solidFill>
              </a:rPr>
              <a:t>CCO</a:t>
            </a:r>
          </a:p>
        </p:txBody>
      </p:sp>
      <p:sp>
        <p:nvSpPr>
          <p:cNvPr id="15" name="Elipse 14"/>
          <p:cNvSpPr/>
          <p:nvPr/>
        </p:nvSpPr>
        <p:spPr>
          <a:xfrm>
            <a:off x="774342" y="5173586"/>
            <a:ext cx="2164538" cy="1148544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>
                <a:solidFill>
                  <a:schemeClr val="tx1"/>
                </a:solidFill>
              </a:rPr>
              <a:t>e-Financeira</a:t>
            </a:r>
          </a:p>
        </p:txBody>
      </p:sp>
      <p:sp>
        <p:nvSpPr>
          <p:cNvPr id="16" name="Elipse 15"/>
          <p:cNvSpPr/>
          <p:nvPr/>
        </p:nvSpPr>
        <p:spPr>
          <a:xfrm>
            <a:off x="774342" y="3893412"/>
            <a:ext cx="873760" cy="86939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>
                <a:solidFill>
                  <a:schemeClr val="tx1"/>
                </a:solidFill>
              </a:rPr>
              <a:t>AUT</a:t>
            </a:r>
          </a:p>
        </p:txBody>
      </p:sp>
      <p:sp>
        <p:nvSpPr>
          <p:cNvPr id="17" name="Elipse 16"/>
          <p:cNvSpPr/>
          <p:nvPr/>
        </p:nvSpPr>
        <p:spPr>
          <a:xfrm>
            <a:off x="5232285" y="3893412"/>
            <a:ext cx="873760" cy="86939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>
                <a:solidFill>
                  <a:schemeClr val="tx1"/>
                </a:solidFill>
              </a:rPr>
              <a:t>RTB</a:t>
            </a:r>
          </a:p>
        </p:txBody>
      </p:sp>
      <p:sp>
        <p:nvSpPr>
          <p:cNvPr id="18" name="Elipse 17"/>
          <p:cNvSpPr/>
          <p:nvPr/>
        </p:nvSpPr>
        <p:spPr>
          <a:xfrm>
            <a:off x="4467265" y="5321247"/>
            <a:ext cx="1173029" cy="1087584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>
                <a:solidFill>
                  <a:schemeClr val="tx1"/>
                </a:solidFill>
              </a:rPr>
              <a:t>BACEN JUD</a:t>
            </a:r>
          </a:p>
        </p:txBody>
      </p:sp>
      <p:sp>
        <p:nvSpPr>
          <p:cNvPr id="19" name="Elipse 18"/>
          <p:cNvSpPr/>
          <p:nvPr/>
        </p:nvSpPr>
        <p:spPr>
          <a:xfrm>
            <a:off x="3800749" y="2441515"/>
            <a:ext cx="873760" cy="86939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>
                <a:solidFill>
                  <a:schemeClr val="tx1"/>
                </a:solidFill>
              </a:rPr>
              <a:t>CCS</a:t>
            </a:r>
          </a:p>
        </p:txBody>
      </p:sp>
      <p:sp>
        <p:nvSpPr>
          <p:cNvPr id="20" name="Elipse 19"/>
          <p:cNvSpPr/>
          <p:nvPr/>
        </p:nvSpPr>
        <p:spPr>
          <a:xfrm>
            <a:off x="5232285" y="2441515"/>
            <a:ext cx="873760" cy="86939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>
                <a:solidFill>
                  <a:schemeClr val="tx1"/>
                </a:solidFill>
              </a:rPr>
              <a:t>IRD</a:t>
            </a:r>
          </a:p>
        </p:txBody>
      </p:sp>
      <p:cxnSp>
        <p:nvCxnSpPr>
          <p:cNvPr id="21" name="Conector de Seta Reta 20"/>
          <p:cNvCxnSpPr/>
          <p:nvPr/>
        </p:nvCxnSpPr>
        <p:spPr>
          <a:xfrm flipH="1" flipV="1">
            <a:off x="1645920" y="3129062"/>
            <a:ext cx="995680" cy="711418"/>
          </a:xfrm>
          <a:prstGeom prst="straightConnector1">
            <a:avLst/>
          </a:prstGeom>
          <a:ln w="19050">
            <a:solidFill>
              <a:schemeClr val="accent6">
                <a:lumMod val="50000"/>
              </a:schemeClr>
            </a:solidFill>
            <a:headEnd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de Seta Reta 22"/>
          <p:cNvCxnSpPr/>
          <p:nvPr/>
        </p:nvCxnSpPr>
        <p:spPr>
          <a:xfrm flipH="1">
            <a:off x="2595716" y="5007549"/>
            <a:ext cx="249952" cy="269089"/>
          </a:xfrm>
          <a:prstGeom prst="straightConnector1">
            <a:avLst/>
          </a:prstGeom>
          <a:ln w="19050">
            <a:solidFill>
              <a:schemeClr val="accent6">
                <a:lumMod val="50000"/>
              </a:schemeClr>
            </a:solidFill>
            <a:headEnd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de Seta Reta 23"/>
          <p:cNvCxnSpPr/>
          <p:nvPr/>
        </p:nvCxnSpPr>
        <p:spPr>
          <a:xfrm flipV="1">
            <a:off x="3830153" y="3266932"/>
            <a:ext cx="164741" cy="247956"/>
          </a:xfrm>
          <a:prstGeom prst="straightConnector1">
            <a:avLst/>
          </a:prstGeom>
          <a:ln w="19050">
            <a:solidFill>
              <a:schemeClr val="accent6">
                <a:lumMod val="50000"/>
              </a:schemeClr>
            </a:solidFill>
            <a:headEnd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de Seta Reta 24"/>
          <p:cNvCxnSpPr/>
          <p:nvPr/>
        </p:nvCxnSpPr>
        <p:spPr>
          <a:xfrm flipH="1" flipV="1">
            <a:off x="2889654" y="3290196"/>
            <a:ext cx="117563" cy="225164"/>
          </a:xfrm>
          <a:prstGeom prst="straightConnector1">
            <a:avLst/>
          </a:prstGeom>
          <a:ln w="19050">
            <a:solidFill>
              <a:schemeClr val="accent6">
                <a:lumMod val="50000"/>
              </a:schemeClr>
            </a:solidFill>
            <a:headEnd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ector de Seta Reta 25"/>
          <p:cNvCxnSpPr/>
          <p:nvPr/>
        </p:nvCxnSpPr>
        <p:spPr>
          <a:xfrm>
            <a:off x="4145280" y="4897120"/>
            <a:ext cx="529229" cy="536497"/>
          </a:xfrm>
          <a:prstGeom prst="straightConnector1">
            <a:avLst/>
          </a:prstGeom>
          <a:ln w="19050">
            <a:solidFill>
              <a:schemeClr val="accent6">
                <a:lumMod val="50000"/>
              </a:schemeClr>
            </a:solidFill>
            <a:headEnd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de Seta Reta 26"/>
          <p:cNvCxnSpPr/>
          <p:nvPr/>
        </p:nvCxnSpPr>
        <p:spPr>
          <a:xfrm flipV="1">
            <a:off x="4257203" y="3129062"/>
            <a:ext cx="1014670" cy="711418"/>
          </a:xfrm>
          <a:prstGeom prst="straightConnector1">
            <a:avLst/>
          </a:prstGeom>
          <a:ln w="19050">
            <a:solidFill>
              <a:schemeClr val="accent6">
                <a:lumMod val="50000"/>
              </a:schemeClr>
            </a:solidFill>
            <a:headEnd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de Seta Reta 27"/>
          <p:cNvCxnSpPr/>
          <p:nvPr/>
        </p:nvCxnSpPr>
        <p:spPr>
          <a:xfrm flipH="1" flipV="1">
            <a:off x="1686396" y="4379924"/>
            <a:ext cx="853604" cy="9196"/>
          </a:xfrm>
          <a:prstGeom prst="straightConnector1">
            <a:avLst/>
          </a:prstGeom>
          <a:ln w="19050">
            <a:solidFill>
              <a:schemeClr val="accent6">
                <a:lumMod val="50000"/>
              </a:schemeClr>
            </a:solidFill>
            <a:headEnd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ector de Seta Reta 40"/>
          <p:cNvCxnSpPr/>
          <p:nvPr/>
        </p:nvCxnSpPr>
        <p:spPr>
          <a:xfrm>
            <a:off x="4358640" y="4358640"/>
            <a:ext cx="844517" cy="21284"/>
          </a:xfrm>
          <a:prstGeom prst="straightConnector1">
            <a:avLst/>
          </a:prstGeom>
          <a:ln w="19050">
            <a:solidFill>
              <a:schemeClr val="accent6">
                <a:lumMod val="50000"/>
              </a:schemeClr>
            </a:solidFill>
            <a:headEnd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AutoShape 2" descr="Ok Mickey Mouse GIF - Ok MickeyMouse Okay GIFs"/>
          <p:cNvSpPr>
            <a:spLocks noChangeAspect="1" noChangeArrowheads="1"/>
          </p:cNvSpPr>
          <p:nvPr/>
        </p:nvSpPr>
        <p:spPr bwMode="auto">
          <a:xfrm>
            <a:off x="63500" y="-136525"/>
            <a:ext cx="7934325" cy="6800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44" name="CaixaDeTexto 43"/>
          <p:cNvSpPr txBox="1"/>
          <p:nvPr/>
        </p:nvSpPr>
        <p:spPr>
          <a:xfrm>
            <a:off x="6584945" y="2191282"/>
            <a:ext cx="52260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/>
              <a:t>Garantia da disponibilidade das Informações</a:t>
            </a:r>
          </a:p>
        </p:txBody>
      </p:sp>
      <p:sp>
        <p:nvSpPr>
          <p:cNvPr id="49" name="CaixaDeTexto 48"/>
          <p:cNvSpPr txBox="1"/>
          <p:nvPr/>
        </p:nvSpPr>
        <p:spPr>
          <a:xfrm>
            <a:off x="6558521" y="2699282"/>
            <a:ext cx="496512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Courier New" panose="02070309020205020404" pitchFamily="49" charset="0"/>
              <a:buChar char="o"/>
            </a:pPr>
            <a:r>
              <a:rPr lang="pt-BR" sz="2000" b="1" dirty="0"/>
              <a:t>Extratos de aplicações</a:t>
            </a:r>
          </a:p>
          <a:p>
            <a:pPr marL="457200" indent="-457200">
              <a:buFont typeface="Courier New" panose="02070309020205020404" pitchFamily="49" charset="0"/>
              <a:buChar char="o"/>
            </a:pPr>
            <a:r>
              <a:rPr lang="pt-BR" sz="2000" b="1" dirty="0"/>
              <a:t>Relatórios de históricos diários</a:t>
            </a:r>
          </a:p>
          <a:p>
            <a:pPr marL="914400" lvl="1" indent="-457200">
              <a:buFont typeface="Wingdings" panose="05000000000000000000" pitchFamily="2" charset="2"/>
              <a:buChar char="ü"/>
            </a:pPr>
            <a:r>
              <a:rPr lang="pt-BR" sz="2000" b="1" dirty="0"/>
              <a:t>Saldos</a:t>
            </a:r>
          </a:p>
          <a:p>
            <a:pPr marL="914400" lvl="1" indent="-457200">
              <a:buFont typeface="Wingdings" panose="05000000000000000000" pitchFamily="2" charset="2"/>
              <a:buChar char="ü"/>
            </a:pPr>
            <a:r>
              <a:rPr lang="pt-BR" sz="2000" b="1" dirty="0"/>
              <a:t>Aplicações</a:t>
            </a:r>
          </a:p>
          <a:p>
            <a:pPr marL="914400" lvl="1" indent="-457200">
              <a:buFont typeface="Wingdings" panose="05000000000000000000" pitchFamily="2" charset="2"/>
              <a:buChar char="ü"/>
            </a:pPr>
            <a:r>
              <a:rPr lang="pt-BR" sz="2000" b="1" dirty="0"/>
              <a:t>Resgates</a:t>
            </a:r>
          </a:p>
          <a:p>
            <a:pPr marL="914400" lvl="1" indent="-457200">
              <a:buFont typeface="Wingdings" panose="05000000000000000000" pitchFamily="2" charset="2"/>
              <a:buChar char="ü"/>
            </a:pPr>
            <a:r>
              <a:rPr lang="pt-BR" sz="2000" b="1" dirty="0"/>
              <a:t>IOF</a:t>
            </a:r>
          </a:p>
          <a:p>
            <a:pPr marL="914400" lvl="1" indent="-457200">
              <a:buFont typeface="Wingdings" panose="05000000000000000000" pitchFamily="2" charset="2"/>
              <a:buChar char="ü"/>
            </a:pPr>
            <a:r>
              <a:rPr lang="pt-BR" sz="2000" b="1" dirty="0"/>
              <a:t>Rendimento</a:t>
            </a:r>
          </a:p>
        </p:txBody>
      </p:sp>
      <p:sp>
        <p:nvSpPr>
          <p:cNvPr id="8" name="Multiplicar 7"/>
          <p:cNvSpPr/>
          <p:nvPr/>
        </p:nvSpPr>
        <p:spPr>
          <a:xfrm>
            <a:off x="2028457" y="3184638"/>
            <a:ext cx="2840086" cy="2359148"/>
          </a:xfrm>
          <a:prstGeom prst="mathMultiply">
            <a:avLst>
              <a:gd name="adj1" fmla="val 14840"/>
            </a:avLst>
          </a:prstGeom>
          <a:solidFill>
            <a:srgbClr val="E52F2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CaixaDeTexto 11"/>
          <p:cNvSpPr txBox="1"/>
          <p:nvPr/>
        </p:nvSpPr>
        <p:spPr>
          <a:xfrm>
            <a:off x="10796668" y="1449441"/>
            <a:ext cx="786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accent6">
                    <a:lumMod val="40000"/>
                    <a:lumOff val="60000"/>
                  </a:schemeClr>
                </a:solidFill>
              </a:rPr>
              <a:t>Atraso</a:t>
            </a:r>
          </a:p>
        </p:txBody>
      </p:sp>
      <p:pic>
        <p:nvPicPr>
          <p:cNvPr id="2" name="Som gravado">
            <a:hlinkClick r:id="" action="ppaction://media"/>
            <a:extLst>
              <a:ext uri="{FF2B5EF4-FFF2-40B4-BE49-F238E27FC236}">
                <a16:creationId xmlns:a16="http://schemas.microsoft.com/office/drawing/2014/main" id="{6665BF14-6770-4CC9-B445-7ABD707186E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>
                  <p14:trim st="1148"/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2899959" y="2347710"/>
            <a:ext cx="487363" cy="48736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191531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44000"/>
    </mc:Choice>
    <mc:Fallback>
      <p:transition spd="slow" advClick="0" advTm="44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0"/>
                            </p:stCondLst>
                            <p:childTnLst>
                              <p:par>
                                <p:cTn id="2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75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250"/>
                            </p:stCondLst>
                            <p:childTnLst>
                              <p:par>
                                <p:cTn id="2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500"/>
                            </p:stCondLst>
                            <p:childTnLst>
                              <p:par>
                                <p:cTn id="3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000"/>
                            </p:stCondLst>
                            <p:childTnLst>
                              <p:par>
                                <p:cTn id="3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250"/>
                            </p:stCondLst>
                            <p:childTnLst>
                              <p:par>
                                <p:cTn id="3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750"/>
                            </p:stCondLst>
                            <p:childTnLst>
                              <p:par>
                                <p:cTn id="4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0"/>
                            </p:stCondLst>
                            <p:childTnLst>
                              <p:par>
                                <p:cTn id="4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500"/>
                            </p:stCondLst>
                            <p:childTnLst>
                              <p:par>
                                <p:cTn id="4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750"/>
                            </p:stCondLst>
                            <p:childTnLst>
                              <p:par>
                                <p:cTn id="4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6250"/>
                            </p:stCondLst>
                            <p:childTnLst>
                              <p:par>
                                <p:cTn id="5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500"/>
                            </p:stCondLst>
                            <p:childTnLst>
                              <p:par>
                                <p:cTn id="5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7000"/>
                            </p:stCondLst>
                            <p:childTnLst>
                              <p:par>
                                <p:cTn id="5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250"/>
                            </p:stCondLst>
                            <p:childTnLst>
                              <p:par>
                                <p:cTn id="6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7750"/>
                            </p:stCondLst>
                            <p:childTnLst>
                              <p:par>
                                <p:cTn id="6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8000"/>
                            </p:stCondLst>
                            <p:childTnLst>
                              <p:par>
                                <p:cTn id="6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8500"/>
                            </p:stCondLst>
                            <p:childTnLst>
                              <p:par>
                                <p:cTn id="70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2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11000"/>
                            </p:stCondLst>
                            <p:childTnLst>
                              <p:par>
                                <p:cTn id="8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29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85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5" grpId="0" animBg="1"/>
      <p:bldP spid="5" grpId="0" animBg="1"/>
      <p:bldP spid="7" grpId="0" animBg="1"/>
      <p:bldP spid="9" grpId="0" animBg="1"/>
      <p:bldP spid="13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44" grpId="0"/>
      <p:bldP spid="49" grpId="0"/>
      <p:bldP spid="8" grpId="0" animBg="1"/>
      <p:bldP spid="12" grpId="0"/>
    </p:bldLst>
  </p:timing>
  <p:extLst>
    <p:ext uri="{E180D4A7-C9FB-4DFB-919C-405C955672EB}">
      <p14:showEvtLst xmlns:p14="http://schemas.microsoft.com/office/powerpoint/2010/main">
        <p14:playEvt time="1177" objId="2"/>
        <p14:playEvt time="14303" objId="5"/>
        <p14:stopEvt time="14388" objId="2"/>
        <p14:stopEvt time="25487" objId="5"/>
        <p14:playEvt time="25735" objId="6"/>
        <p14:stopEvt time="39379" objId="6"/>
        <p14:playEvt time="39983" objId="7"/>
        <p14:stopEvt time="54151" objId="7"/>
      </p14:showEvt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550" y="6275387"/>
            <a:ext cx="2422444" cy="582613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06320" y="440431"/>
            <a:ext cx="3226997" cy="724926"/>
          </a:xfrm>
          <a:prstGeom prst="rect">
            <a:avLst/>
          </a:prstGeom>
        </p:spPr>
      </p:pic>
      <p:pic>
        <p:nvPicPr>
          <p:cNvPr id="10" name="Imagem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06320" y="440431"/>
            <a:ext cx="3226997" cy="724926"/>
          </a:xfrm>
          <a:prstGeom prst="rect">
            <a:avLst/>
          </a:prstGeom>
        </p:spPr>
      </p:pic>
      <p:sp>
        <p:nvSpPr>
          <p:cNvPr id="11" name="Arredondar Retângulo em um Canto Diagonal 10"/>
          <p:cNvSpPr/>
          <p:nvPr/>
        </p:nvSpPr>
        <p:spPr>
          <a:xfrm>
            <a:off x="505397" y="1314517"/>
            <a:ext cx="11160000" cy="639747"/>
          </a:xfrm>
          <a:prstGeom prst="round2Diag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pt-BR" sz="2400" b="1" dirty="0">
                <a:solidFill>
                  <a:schemeClr val="tx1"/>
                </a:solidFill>
              </a:rPr>
              <a:t>F1069 - Extrato Consolidado de Aplicações no IBPF e IBPJ</a:t>
            </a:r>
            <a:endParaRPr lang="pt-BR" sz="2400" dirty="0"/>
          </a:p>
        </p:txBody>
      </p:sp>
      <p:sp>
        <p:nvSpPr>
          <p:cNvPr id="13" name="Retângulo 12"/>
          <p:cNvSpPr/>
          <p:nvPr/>
        </p:nvSpPr>
        <p:spPr>
          <a:xfrm>
            <a:off x="52550" y="-19476"/>
            <a:ext cx="5587200" cy="54508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ts val="4400"/>
              </a:lnSpc>
            </a:pPr>
            <a:r>
              <a:rPr lang="pt-BR" sz="3600" b="1" kern="1000" dirty="0">
                <a:ln w="0"/>
                <a:solidFill>
                  <a:schemeClr val="bg1"/>
                </a:solidFill>
                <a:effectLst>
                  <a:outerShdw blurRad="38100" dist="38100" dir="2700000" algn="tl" rotWithShape="0">
                    <a:schemeClr val="dk1">
                      <a:alpha val="39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Clientes e </a:t>
            </a:r>
            <a:r>
              <a:rPr lang="pt-BR" sz="3600" b="1" kern="1000" cap="none" dirty="0">
                <a:ln w="0"/>
                <a:solidFill>
                  <a:schemeClr val="bg1"/>
                </a:solidFill>
                <a:effectLst>
                  <a:outerShdw blurRad="38100" dist="38100" dir="2700000" algn="tl" rotWithShape="0">
                    <a:schemeClr val="dk1">
                      <a:alpha val="39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Financeiro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D223228E-FD2C-4108-A80C-FA4BA63C857F}"/>
              </a:ext>
            </a:extLst>
          </p:cNvPr>
          <p:cNvSpPr txBox="1"/>
          <p:nvPr/>
        </p:nvSpPr>
        <p:spPr>
          <a:xfrm>
            <a:off x="2410661" y="2743170"/>
            <a:ext cx="41956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err="1">
                <a:solidFill>
                  <a:srgbClr val="FF0000"/>
                </a:solidFill>
              </a:rPr>
              <a:t>Implantação</a:t>
            </a:r>
            <a:r>
              <a:rPr lang="en-US" sz="3600" b="1" dirty="0">
                <a:solidFill>
                  <a:srgbClr val="FF0000"/>
                </a:solidFill>
              </a:rPr>
              <a:t> HOJE!!!</a:t>
            </a:r>
            <a:endParaRPr lang="pt-BR" sz="3600" b="1" dirty="0">
              <a:solidFill>
                <a:srgbClr val="FF0000"/>
              </a:solidFill>
            </a:endParaRPr>
          </a:p>
        </p:txBody>
      </p:sp>
      <p:pic>
        <p:nvPicPr>
          <p:cNvPr id="12" name="Som gravado">
            <a:hlinkClick r:id="" action="ppaction://media"/>
            <a:extLst>
              <a:ext uri="{FF2B5EF4-FFF2-40B4-BE49-F238E27FC236}">
                <a16:creationId xmlns:a16="http://schemas.microsoft.com/office/drawing/2014/main" id="{4CF7BAB4-08EB-4358-9AB9-E08ED2F89D0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2693196" y="1710582"/>
            <a:ext cx="487363" cy="48736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208417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8000"/>
    </mc:Choice>
    <mc:Fallback>
      <p:transition spd="slow" advClick="0" advTm="18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5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7750"/>
                            </p:stCondLst>
                            <p:childTnLst>
                              <p:par>
                                <p:cTn id="19" presetID="27" presetClass="emph" presetSubtype="0" fill="remove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0" dur="100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1" dur="100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2" dur="100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" dur="100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9750"/>
                            </p:stCondLst>
                            <p:childTnLst>
                              <p:par>
                                <p:cTn id="25" presetID="27" presetClass="emph" presetSubtype="0" fill="remove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" dur="100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7" dur="100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8" dur="100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" dur="100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1750"/>
                            </p:stCondLst>
                            <p:childTnLst>
                              <p:par>
                                <p:cTn id="31" presetID="27" presetClass="emph" presetSubtype="0" fill="remove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2" dur="100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33" dur="100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4" dur="100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5" dur="100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3750"/>
                            </p:stCondLst>
                            <p:childTnLst>
                              <p:par>
                                <p:cTn id="37" presetID="27" presetClass="emph" presetSubtype="0" fill="remove" grpId="4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8" dur="100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39" dur="100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40" dur="100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1" dur="100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11" grpId="0" animBg="1"/>
      <p:bldP spid="9" grpId="0"/>
      <p:bldP spid="9" grpId="1"/>
      <p:bldP spid="9" grpId="2"/>
      <p:bldP spid="9" grpId="3"/>
      <p:bldP spid="9" grpId="4"/>
    </p:bldLst>
  </p:timing>
  <p:extLst>
    <p:ext uri="{E180D4A7-C9FB-4DFB-919C-405C955672EB}">
      <p14:showEvtLst xmlns:p14="http://schemas.microsoft.com/office/powerpoint/2010/main">
        <p14:playEvt time="2624" objId="2"/>
        <p14:stopEvt time="17711" objId="2"/>
        <p14:playEvt time="17808" objId="5"/>
        <p14:stopEvt time="23775" objId="5"/>
      </p14:showEvt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550" y="6275387"/>
            <a:ext cx="2422444" cy="582613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06320" y="440431"/>
            <a:ext cx="3226997" cy="724926"/>
          </a:xfrm>
          <a:prstGeom prst="rect">
            <a:avLst/>
          </a:prstGeom>
        </p:spPr>
      </p:pic>
      <p:pic>
        <p:nvPicPr>
          <p:cNvPr id="10" name="Imagem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06320" y="440431"/>
            <a:ext cx="3226997" cy="724926"/>
          </a:xfrm>
          <a:prstGeom prst="rect">
            <a:avLst/>
          </a:prstGeom>
        </p:spPr>
      </p:pic>
      <p:sp>
        <p:nvSpPr>
          <p:cNvPr id="11" name="Arredondar Retângulo em um Canto Diagonal 10"/>
          <p:cNvSpPr/>
          <p:nvPr/>
        </p:nvSpPr>
        <p:spPr>
          <a:xfrm>
            <a:off x="505397" y="1314517"/>
            <a:ext cx="11160000" cy="639747"/>
          </a:xfrm>
          <a:prstGeom prst="round2Diag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pt-BR" sz="2400" b="1" dirty="0">
                <a:solidFill>
                  <a:schemeClr val="tx1"/>
                </a:solidFill>
              </a:rPr>
              <a:t>F1404 - Restrições de Crédito</a:t>
            </a:r>
            <a:endParaRPr lang="pt-BR" sz="2400" dirty="0"/>
          </a:p>
        </p:txBody>
      </p:sp>
      <p:sp>
        <p:nvSpPr>
          <p:cNvPr id="13" name="Retângulo 12"/>
          <p:cNvSpPr/>
          <p:nvPr/>
        </p:nvSpPr>
        <p:spPr>
          <a:xfrm>
            <a:off x="52550" y="-19476"/>
            <a:ext cx="5587200" cy="54508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ts val="4400"/>
              </a:lnSpc>
            </a:pPr>
            <a:r>
              <a:rPr lang="pt-BR" sz="3600" b="1" kern="1000" dirty="0">
                <a:ln w="0"/>
                <a:solidFill>
                  <a:schemeClr val="bg1"/>
                </a:solidFill>
                <a:effectLst>
                  <a:outerShdw blurRad="38100" dist="38100" dir="2700000" algn="tl" rotWithShape="0">
                    <a:schemeClr val="dk1">
                      <a:alpha val="39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Clientes e </a:t>
            </a:r>
            <a:r>
              <a:rPr lang="pt-BR" sz="3600" b="1" kern="1000" cap="none" dirty="0">
                <a:ln w="0"/>
                <a:solidFill>
                  <a:schemeClr val="bg1"/>
                </a:solidFill>
                <a:effectLst>
                  <a:outerShdw blurRad="38100" dist="38100" dir="2700000" algn="tl" rotWithShape="0">
                    <a:schemeClr val="dk1">
                      <a:alpha val="39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Financeiro</a:t>
            </a:r>
          </a:p>
        </p:txBody>
      </p:sp>
      <p:sp>
        <p:nvSpPr>
          <p:cNvPr id="2" name="Elipse 1">
            <a:extLst>
              <a:ext uri="{FF2B5EF4-FFF2-40B4-BE49-F238E27FC236}">
                <a16:creationId xmlns:a16="http://schemas.microsoft.com/office/drawing/2014/main" id="{84EAC66C-4335-48F1-9C8C-1A21FC65E327}"/>
              </a:ext>
            </a:extLst>
          </p:cNvPr>
          <p:cNvSpPr/>
          <p:nvPr/>
        </p:nvSpPr>
        <p:spPr>
          <a:xfrm>
            <a:off x="3053443" y="6025256"/>
            <a:ext cx="506186" cy="473528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37997F1E-9076-4065-88D9-727DD3B9DA0C}"/>
              </a:ext>
            </a:extLst>
          </p:cNvPr>
          <p:cNvSpPr/>
          <p:nvPr/>
        </p:nvSpPr>
        <p:spPr>
          <a:xfrm>
            <a:off x="3935327" y="6033353"/>
            <a:ext cx="506186" cy="473528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C3DDA5F5-689C-4379-9402-1173AE5E8336}"/>
              </a:ext>
            </a:extLst>
          </p:cNvPr>
          <p:cNvSpPr/>
          <p:nvPr/>
        </p:nvSpPr>
        <p:spPr>
          <a:xfrm>
            <a:off x="4817211" y="6025256"/>
            <a:ext cx="506186" cy="473528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4B1F569E-CCA2-4BCC-8AE5-ADA7B93E7685}"/>
              </a:ext>
            </a:extLst>
          </p:cNvPr>
          <p:cNvSpPr/>
          <p:nvPr/>
        </p:nvSpPr>
        <p:spPr>
          <a:xfrm>
            <a:off x="5699095" y="6025256"/>
            <a:ext cx="506186" cy="473528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F8312DB3-A2AF-4D68-8285-53C97515721A}"/>
              </a:ext>
            </a:extLst>
          </p:cNvPr>
          <p:cNvSpPr/>
          <p:nvPr/>
        </p:nvSpPr>
        <p:spPr>
          <a:xfrm>
            <a:off x="1380983" y="4914902"/>
            <a:ext cx="9444859" cy="163203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B9159B45-AA53-43CF-A60F-C9E98E069C99}"/>
              </a:ext>
            </a:extLst>
          </p:cNvPr>
          <p:cNvSpPr/>
          <p:nvPr/>
        </p:nvSpPr>
        <p:spPr>
          <a:xfrm>
            <a:off x="1429968" y="2155528"/>
            <a:ext cx="2422444" cy="2269511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BANCO</a:t>
            </a:r>
          </a:p>
          <a:p>
            <a:pPr algn="ctr"/>
            <a:r>
              <a:rPr lang="en-US" sz="3200" dirty="0">
                <a:solidFill>
                  <a:schemeClr val="tx1"/>
                </a:solidFill>
              </a:rPr>
              <a:t>DIGITAL</a:t>
            </a:r>
            <a:endParaRPr lang="pt-BR" sz="3200" dirty="0">
              <a:solidFill>
                <a:schemeClr val="tx1"/>
              </a:solidFill>
            </a:endParaRPr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AFCA868F-A741-4594-8601-16AF72A2154A}"/>
              </a:ext>
            </a:extLst>
          </p:cNvPr>
          <p:cNvSpPr/>
          <p:nvPr/>
        </p:nvSpPr>
        <p:spPr>
          <a:xfrm>
            <a:off x="5405042" y="2155528"/>
            <a:ext cx="2422444" cy="2269511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chemeClr val="tx1"/>
                </a:solidFill>
              </a:rPr>
              <a:t>PDC</a:t>
            </a:r>
            <a:endParaRPr lang="pt-BR" sz="3200" dirty="0">
              <a:solidFill>
                <a:schemeClr val="tx1"/>
              </a:solidFill>
            </a:endParaRPr>
          </a:p>
        </p:txBody>
      </p:sp>
      <p:sp>
        <p:nvSpPr>
          <p:cNvPr id="18" name="Seta: de Cima para Baixo 17">
            <a:extLst>
              <a:ext uri="{FF2B5EF4-FFF2-40B4-BE49-F238E27FC236}">
                <a16:creationId xmlns:a16="http://schemas.microsoft.com/office/drawing/2014/main" id="{6D1BABE1-67A3-4CAE-A9D8-DE0616E53005}"/>
              </a:ext>
            </a:extLst>
          </p:cNvPr>
          <p:cNvSpPr/>
          <p:nvPr/>
        </p:nvSpPr>
        <p:spPr>
          <a:xfrm rot="19266369">
            <a:off x="3413661" y="3601412"/>
            <a:ext cx="647414" cy="1436748"/>
          </a:xfrm>
          <a:prstGeom prst="upDownArrow">
            <a:avLst>
              <a:gd name="adj1" fmla="val 50000"/>
              <a:gd name="adj2" fmla="val 41226"/>
            </a:avLst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Seta: de Cima para Baixo 18">
            <a:extLst>
              <a:ext uri="{FF2B5EF4-FFF2-40B4-BE49-F238E27FC236}">
                <a16:creationId xmlns:a16="http://schemas.microsoft.com/office/drawing/2014/main" id="{57270F6C-A6A3-4C2B-9C78-95F1F7E9055F}"/>
              </a:ext>
            </a:extLst>
          </p:cNvPr>
          <p:cNvSpPr/>
          <p:nvPr/>
        </p:nvSpPr>
        <p:spPr>
          <a:xfrm rot="2369105">
            <a:off x="5183050" y="3599541"/>
            <a:ext cx="647414" cy="1436748"/>
          </a:xfrm>
          <a:prstGeom prst="upDownArrow">
            <a:avLst>
              <a:gd name="adj1" fmla="val 50000"/>
              <a:gd name="adj2" fmla="val 41226"/>
            </a:avLst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" name="Seta: de Cima para Baixo 19">
            <a:extLst>
              <a:ext uri="{FF2B5EF4-FFF2-40B4-BE49-F238E27FC236}">
                <a16:creationId xmlns:a16="http://schemas.microsoft.com/office/drawing/2014/main" id="{F25DC4D6-6E9A-4C29-A9EA-DD29C956C64E}"/>
              </a:ext>
            </a:extLst>
          </p:cNvPr>
          <p:cNvSpPr/>
          <p:nvPr/>
        </p:nvSpPr>
        <p:spPr>
          <a:xfrm>
            <a:off x="2982829" y="5157261"/>
            <a:ext cx="647414" cy="821577"/>
          </a:xfrm>
          <a:prstGeom prst="upDownArrow">
            <a:avLst>
              <a:gd name="adj1" fmla="val 50000"/>
              <a:gd name="adj2" fmla="val 41226"/>
            </a:avLst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1" name="Seta: de Cima para Baixo 20">
            <a:extLst>
              <a:ext uri="{FF2B5EF4-FFF2-40B4-BE49-F238E27FC236}">
                <a16:creationId xmlns:a16="http://schemas.microsoft.com/office/drawing/2014/main" id="{BA3EAEC7-A230-408A-B356-7BDE7571CFBE}"/>
              </a:ext>
            </a:extLst>
          </p:cNvPr>
          <p:cNvSpPr/>
          <p:nvPr/>
        </p:nvSpPr>
        <p:spPr>
          <a:xfrm>
            <a:off x="3864713" y="5148948"/>
            <a:ext cx="647414" cy="821577"/>
          </a:xfrm>
          <a:prstGeom prst="upDownArrow">
            <a:avLst>
              <a:gd name="adj1" fmla="val 50000"/>
              <a:gd name="adj2" fmla="val 41226"/>
            </a:avLst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Seta: de Cima para Baixo 21">
            <a:extLst>
              <a:ext uri="{FF2B5EF4-FFF2-40B4-BE49-F238E27FC236}">
                <a16:creationId xmlns:a16="http://schemas.microsoft.com/office/drawing/2014/main" id="{7FA7FBE5-8424-4F0C-A62D-33E52CA8A80D}"/>
              </a:ext>
            </a:extLst>
          </p:cNvPr>
          <p:cNvSpPr/>
          <p:nvPr/>
        </p:nvSpPr>
        <p:spPr>
          <a:xfrm>
            <a:off x="4746597" y="5153241"/>
            <a:ext cx="647414" cy="821577"/>
          </a:xfrm>
          <a:prstGeom prst="upDownArrow">
            <a:avLst>
              <a:gd name="adj1" fmla="val 50000"/>
              <a:gd name="adj2" fmla="val 41226"/>
            </a:avLst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Seta: de Cima para Baixo 22">
            <a:extLst>
              <a:ext uri="{FF2B5EF4-FFF2-40B4-BE49-F238E27FC236}">
                <a16:creationId xmlns:a16="http://schemas.microsoft.com/office/drawing/2014/main" id="{C6727FE1-E41D-428B-A028-EBC9B8007931}"/>
              </a:ext>
            </a:extLst>
          </p:cNvPr>
          <p:cNvSpPr/>
          <p:nvPr/>
        </p:nvSpPr>
        <p:spPr>
          <a:xfrm>
            <a:off x="5628835" y="5140933"/>
            <a:ext cx="647414" cy="821577"/>
          </a:xfrm>
          <a:prstGeom prst="upDownArrow">
            <a:avLst>
              <a:gd name="adj1" fmla="val 50000"/>
              <a:gd name="adj2" fmla="val 41226"/>
            </a:avLst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" name="Elipse 23">
            <a:extLst>
              <a:ext uri="{FF2B5EF4-FFF2-40B4-BE49-F238E27FC236}">
                <a16:creationId xmlns:a16="http://schemas.microsoft.com/office/drawing/2014/main" id="{1EA01901-7577-4EE2-83FA-712BCD641383}"/>
              </a:ext>
            </a:extLst>
          </p:cNvPr>
          <p:cNvSpPr/>
          <p:nvPr/>
        </p:nvSpPr>
        <p:spPr>
          <a:xfrm>
            <a:off x="7574393" y="6025256"/>
            <a:ext cx="506186" cy="473528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Elipse 24">
            <a:extLst>
              <a:ext uri="{FF2B5EF4-FFF2-40B4-BE49-F238E27FC236}">
                <a16:creationId xmlns:a16="http://schemas.microsoft.com/office/drawing/2014/main" id="{1A7147A8-88F6-470C-8B5E-E2BFEABAB1B3}"/>
              </a:ext>
            </a:extLst>
          </p:cNvPr>
          <p:cNvSpPr/>
          <p:nvPr/>
        </p:nvSpPr>
        <p:spPr>
          <a:xfrm>
            <a:off x="8456631" y="6041530"/>
            <a:ext cx="506186" cy="473528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6" name="Seta: de Cima para Baixo 25">
            <a:extLst>
              <a:ext uri="{FF2B5EF4-FFF2-40B4-BE49-F238E27FC236}">
                <a16:creationId xmlns:a16="http://schemas.microsoft.com/office/drawing/2014/main" id="{53658445-819C-4AB4-9161-B329EBF92596}"/>
              </a:ext>
            </a:extLst>
          </p:cNvPr>
          <p:cNvSpPr/>
          <p:nvPr/>
        </p:nvSpPr>
        <p:spPr>
          <a:xfrm>
            <a:off x="7503779" y="5157261"/>
            <a:ext cx="647414" cy="821577"/>
          </a:xfrm>
          <a:prstGeom prst="upDownArrow">
            <a:avLst>
              <a:gd name="adj1" fmla="val 50000"/>
              <a:gd name="adj2" fmla="val 41226"/>
            </a:avLst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7" name="Seta: de Cima para Baixo 26">
            <a:extLst>
              <a:ext uri="{FF2B5EF4-FFF2-40B4-BE49-F238E27FC236}">
                <a16:creationId xmlns:a16="http://schemas.microsoft.com/office/drawing/2014/main" id="{344A194A-D1C3-47AF-97A8-099B1BEBB9E3}"/>
              </a:ext>
            </a:extLst>
          </p:cNvPr>
          <p:cNvSpPr/>
          <p:nvPr/>
        </p:nvSpPr>
        <p:spPr>
          <a:xfrm>
            <a:off x="8386017" y="5144953"/>
            <a:ext cx="647414" cy="821577"/>
          </a:xfrm>
          <a:prstGeom prst="upDownArrow">
            <a:avLst>
              <a:gd name="adj1" fmla="val 50000"/>
              <a:gd name="adj2" fmla="val 41226"/>
            </a:avLst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Retângulo 27">
            <a:extLst>
              <a:ext uri="{FF2B5EF4-FFF2-40B4-BE49-F238E27FC236}">
                <a16:creationId xmlns:a16="http://schemas.microsoft.com/office/drawing/2014/main" id="{7EC93BD4-7F37-41AD-84AD-95DBEFFBC58B}"/>
              </a:ext>
            </a:extLst>
          </p:cNvPr>
          <p:cNvSpPr/>
          <p:nvPr/>
        </p:nvSpPr>
        <p:spPr>
          <a:xfrm>
            <a:off x="8151193" y="2155528"/>
            <a:ext cx="2674649" cy="2269511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tx1"/>
                </a:solidFill>
              </a:rPr>
              <a:t>SISTEMAS</a:t>
            </a:r>
          </a:p>
          <a:p>
            <a:pPr algn="ctr"/>
            <a:r>
              <a:rPr lang="en-US" sz="3600" dirty="0">
                <a:solidFill>
                  <a:schemeClr val="tx1"/>
                </a:solidFill>
              </a:rPr>
              <a:t>LEGADOS</a:t>
            </a:r>
            <a:endParaRPr lang="pt-BR" sz="3600" dirty="0">
              <a:solidFill>
                <a:schemeClr val="tx1"/>
              </a:solidFill>
            </a:endParaRPr>
          </a:p>
        </p:txBody>
      </p:sp>
      <p:sp>
        <p:nvSpPr>
          <p:cNvPr id="29" name="Seta: de Cima para Baixo 28">
            <a:extLst>
              <a:ext uri="{FF2B5EF4-FFF2-40B4-BE49-F238E27FC236}">
                <a16:creationId xmlns:a16="http://schemas.microsoft.com/office/drawing/2014/main" id="{70225CC1-F2B2-495D-BC28-E10F445D5917}"/>
              </a:ext>
            </a:extLst>
          </p:cNvPr>
          <p:cNvSpPr/>
          <p:nvPr/>
        </p:nvSpPr>
        <p:spPr>
          <a:xfrm rot="2369105">
            <a:off x="7932478" y="3619889"/>
            <a:ext cx="647414" cy="1436748"/>
          </a:xfrm>
          <a:prstGeom prst="upDownArrow">
            <a:avLst>
              <a:gd name="adj1" fmla="val 50000"/>
              <a:gd name="adj2" fmla="val 41226"/>
            </a:avLst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0" name="Som gravado">
            <a:hlinkClick r:id="" action="ppaction://media"/>
            <a:extLst>
              <a:ext uri="{FF2B5EF4-FFF2-40B4-BE49-F238E27FC236}">
                <a16:creationId xmlns:a16="http://schemas.microsoft.com/office/drawing/2014/main" id="{36249DAC-1638-44FB-BF99-8551217DFFD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2970782" y="1531421"/>
            <a:ext cx="487363" cy="487363"/>
          </a:xfrm>
          <a:prstGeom prst="rect">
            <a:avLst/>
          </a:prstGeom>
        </p:spPr>
      </p:pic>
      <p:sp>
        <p:nvSpPr>
          <p:cNvPr id="31" name="CaixaDeTexto 30">
            <a:extLst>
              <a:ext uri="{FF2B5EF4-FFF2-40B4-BE49-F238E27FC236}">
                <a16:creationId xmlns:a16="http://schemas.microsoft.com/office/drawing/2014/main" id="{D7D6CDD8-38CD-43B3-B0C9-105CADF5C7F1}"/>
              </a:ext>
            </a:extLst>
          </p:cNvPr>
          <p:cNvSpPr txBox="1"/>
          <p:nvPr/>
        </p:nvSpPr>
        <p:spPr>
          <a:xfrm>
            <a:off x="10140043" y="1531421"/>
            <a:ext cx="1213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 	  </a:t>
            </a:r>
            <a:endParaRPr lang="pt-BR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675995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37000"/>
    </mc:Choice>
    <mc:Fallback>
      <p:transition spd="slow" advClick="0" advTm="37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4500"/>
                            </p:stCondLst>
                            <p:childTnLst>
                              <p:par>
                                <p:cTn id="66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100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8" dur="500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69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1000" tmFilter="0, 0; .2, .5; .8, .5; 1, 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1" dur="500" autoRev="1" fill="hold"/>
                                        <p:tgtEl>
                                          <p:spTgt spid="1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72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" dur="1000" tmFilter="0, 0; .2, .5; .8, .5; 1, 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4" dur="500" autoRev="1" fill="hold"/>
                                        <p:tgtEl>
                                          <p:spTgt spid="2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75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1000" tmFilter="0, 0; .2, .5; .8, .5; 1, 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7" dur="500" autoRev="1" fill="hold"/>
                                        <p:tgtEl>
                                          <p:spTgt spid="2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78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1000" tmFilter="0, 0; .2, .5; .8, .5; 1, 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0" dur="500" autoRev="1" fill="hold"/>
                                        <p:tgtEl>
                                          <p:spTgt spid="2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1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2" dur="1000" tmFilter="0, 0; .2, .5; .8, .5; 1, 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3" dur="500" autoRev="1" fill="hold"/>
                                        <p:tgtEl>
                                          <p:spTgt spid="2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5500"/>
                            </p:stCondLst>
                            <p:childTnLst>
                              <p:par>
                                <p:cTn id="85" presetID="26" presetClass="emph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6" dur="1000" tmFilter="0, 0; .2, .5; .8, .5; 1, 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7" dur="500" autoRev="1" fill="hold"/>
                                        <p:tgtEl>
                                          <p:spTgt spid="1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8" presetID="2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9" dur="1000" tmFilter="0, 0; .2, .5; .8, .5; 1, 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0" dur="500" autoRev="1" fill="hold"/>
                                        <p:tgtEl>
                                          <p:spTgt spid="1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91" presetID="2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2" dur="1000" tmFilter="0, 0; .2, .5; .8, .5; 1, 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3" dur="500" autoRev="1" fill="hold"/>
                                        <p:tgtEl>
                                          <p:spTgt spid="2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94" presetID="2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5" dur="1000" tmFilter="0, 0; .2, .5; .8, .5; 1, 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6" dur="500" autoRev="1" fill="hold"/>
                                        <p:tgtEl>
                                          <p:spTgt spid="2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97" presetID="2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8" dur="1000" tmFilter="0, 0; .2, .5; .8, .5; 1, 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9" dur="500" autoRev="1" fill="hold"/>
                                        <p:tgtEl>
                                          <p:spTgt spid="2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00" presetID="2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1" dur="1000" tmFilter="0, 0; .2, .5; .8, .5; 1, 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2" dur="500" autoRev="1" fill="hold"/>
                                        <p:tgtEl>
                                          <p:spTgt spid="2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6500"/>
                            </p:stCondLst>
                            <p:childTnLst>
                              <p:par>
                                <p:cTn id="104" presetID="2" presetClass="entr" presetSubtype="4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8" presetID="2" presetClass="entr" presetSubtype="4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9500"/>
                            </p:stCondLst>
                            <p:childTnLst>
                              <p:par>
                                <p:cTn id="113" presetID="10" presetClass="entr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0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0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0" presetClass="entr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4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10500"/>
                            </p:stCondLst>
                            <p:childTnLst>
                              <p:par>
                                <p:cTn id="132" presetID="27" presetClass="emph" presetSubtype="0" fill="remove" grpId="3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3" dur="500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34" dur="500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35" dur="500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6" dur="500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7" presetID="27" presetClass="emph" presetSubtype="0" fill="remove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8" dur="500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39" dur="500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40" dur="500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1" dur="500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2" presetID="27" presetClass="emph" presetSubtype="0" fill="remove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3" dur="500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44" dur="500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45" dur="500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6" dur="500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7" presetID="27" presetClass="emph" presetSubtype="0" fill="remove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8" dur="500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49" dur="500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50" dur="500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1" dur="500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2" presetID="27" presetClass="emph" presetSubtype="0" fill="remove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3" dur="500" autoRev="1" fill="remove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54" dur="500" autoRev="1" fill="remove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55" dur="500" autoRev="1" fill="remove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6" dur="500" autoRev="1" fill="remove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7" presetID="27" presetClass="emph" presetSubtype="0" fill="remove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8" dur="500" autoRev="1" fill="remove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59" dur="500" autoRev="1" fill="remove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60" dur="500" autoRev="1" fill="remove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1" dur="500" autoRev="1" fill="remove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2" presetID="27" presetClass="emph" presetSubtype="0" fill="remove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3" dur="500" autoRev="1" fill="remove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64" dur="500" autoRev="1" fill="remove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65" dur="500" autoRev="1" fill="remove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6" dur="500" autoRev="1" fill="remove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7" presetID="27" presetClass="emph" presetSubtype="0" fill="remove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8" dur="500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69" dur="500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70" dur="500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1" dur="500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11500"/>
                            </p:stCondLst>
                            <p:childTnLst>
                              <p:par>
                                <p:cTn id="173" presetID="27" presetClass="emph" presetSubtype="0" fill="remove" grpId="4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74" dur="500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75" dur="500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76" dur="500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7" dur="500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8" presetID="27" presetClass="emph" presetSubtype="0" fill="remove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79" dur="500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80" dur="500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81" dur="500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2" dur="500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27" presetClass="emph" presetSubtype="0" fill="remove" grpId="5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4" dur="500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85" dur="500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86" dur="500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7" dur="500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8" presetID="27" presetClass="emph" presetSubtype="0" fill="remove" grpId="5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9" dur="500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90" dur="500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91" dur="500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2" dur="500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27" presetClass="emph" presetSubtype="0" fill="remove" grpId="5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94" dur="500" autoRev="1" fill="remove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95" dur="500" autoRev="1" fill="remove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96" dur="500" autoRev="1" fill="remove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7" dur="500" autoRev="1" fill="remove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8" presetID="27" presetClass="emph" presetSubtype="0" fill="remove" grpId="5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99" dur="500" autoRev="1" fill="remove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00" dur="500" autoRev="1" fill="remove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01" dur="500" autoRev="1" fill="remove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2" dur="500" autoRev="1" fill="remove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3" presetID="27" presetClass="emph" presetSubtype="0" fill="remove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04" dur="500" autoRev="1" fill="remove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05" dur="500" autoRev="1" fill="remove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06" dur="500" autoRev="1" fill="remove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7" dur="500" autoRev="1" fill="remove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8" presetID="27" presetClass="emph" presetSubtype="0" fill="remove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09" dur="500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10" dur="500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11" dur="500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2" dur="500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3" fill="hold">
                            <p:stCondLst>
                              <p:cond delay="12500"/>
                            </p:stCondLst>
                            <p:childTnLst>
                              <p:par>
                                <p:cTn id="214" presetID="10" presetClass="entr" presetSubtype="0" fill="hold" grpId="0" nodeType="after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6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7" fill="hold">
                            <p:stCondLst>
                              <p:cond delay="18000"/>
                            </p:stCondLst>
                            <p:childTnLst>
                              <p:par>
                                <p:cTn id="218" presetID="10" presetClass="entr" presetSubtype="0" fill="hold" grpId="6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0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1" presetID="10" presetClass="entr" presetSubtype="0" fill="hold" grpId="6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3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4" presetID="10" presetClass="entr" presetSubtype="0" fill="hold" grpId="6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6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7" presetID="10" presetClass="entr" presetSubtype="0" fill="hold" grpId="6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9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0" presetID="10" presetClass="entr" presetSubtype="0" fill="hold" grpId="3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2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3" presetID="10" presetClass="entr" presetSubtype="0" fill="hold" grpId="3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5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8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9" fill="hold">
                            <p:stCondLst>
                              <p:cond delay="19500"/>
                            </p:stCondLst>
                            <p:childTnLst>
                              <p:par>
                                <p:cTn id="240" presetID="27" presetClass="emph" presetSubtype="0" fill="remove" grpId="5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41" dur="500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42" dur="500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43" dur="500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4" dur="500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5" presetID="27" presetClass="emph" presetSubtype="0" fill="remove" grpId="5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46" dur="500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47" dur="500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48" dur="500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9" dur="500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0" presetID="27" presetClass="emph" presetSubtype="0" fill="remove" grpId="7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51" dur="500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52" dur="500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53" dur="500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54" dur="500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5" presetID="27" presetClass="emph" presetSubtype="0" fill="remove" grpId="7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56" dur="500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57" dur="500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58" dur="500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59" dur="500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0" presetID="27" presetClass="emph" presetSubtype="0" fill="remove" grpId="7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1" dur="500" autoRev="1" fill="remove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62" dur="500" autoRev="1" fill="remove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63" dur="500" autoRev="1" fill="remove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4" dur="500" autoRev="1" fill="remove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5" presetID="27" presetClass="emph" presetSubtype="0" fill="remove" grpId="7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6" dur="500" autoRev="1" fill="remove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67" dur="500" autoRev="1" fill="remove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68" dur="500" autoRev="1" fill="remove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69" dur="500" autoRev="1" fill="remove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0" presetID="27" presetClass="emph" presetSubtype="0" fill="remove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71" dur="500" autoRev="1" fill="remove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72" dur="500" autoRev="1" fill="remove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73" dur="500" autoRev="1" fill="remove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74" dur="500" autoRev="1" fill="remove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5" presetID="27" presetClass="emph" presetSubtype="0" fill="remove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76" dur="500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77" dur="500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78" dur="500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79" dur="500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0" presetID="27" presetClass="emph" presetSubtype="0" fill="remove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81" dur="500" autoRev="1" fill="remove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82" dur="500" autoRev="1" fill="remove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83" dur="500" autoRev="1" fill="remove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84" dur="500" autoRev="1" fill="remove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5" fill="hold">
                            <p:stCondLst>
                              <p:cond delay="20500"/>
                            </p:stCondLst>
                            <p:childTnLst>
                              <p:par>
                                <p:cTn id="286" presetID="27" presetClass="emph" presetSubtype="0" fill="remove" grpId="6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87" dur="500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88" dur="500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89" dur="500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0" dur="500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1" presetID="27" presetClass="emph" presetSubtype="0" fill="remove" grpId="6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92" dur="500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93" dur="500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94" dur="500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5" dur="500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6" presetID="27" presetClass="emph" presetSubtype="0" fill="remove" grpId="8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97" dur="500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98" dur="500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99" dur="500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00" dur="500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1" presetID="27" presetClass="emph" presetSubtype="0" fill="remove" grpId="8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02" dur="500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303" dur="500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04" dur="500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05" dur="500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6" presetID="27" presetClass="emph" presetSubtype="0" fill="remove" grpId="8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07" dur="500" autoRev="1" fill="remove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308" dur="500" autoRev="1" fill="remove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09" dur="500" autoRev="1" fill="remove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10" dur="500" autoRev="1" fill="remove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1" presetID="27" presetClass="emph" presetSubtype="0" fill="remove" grpId="8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12" dur="500" autoRev="1" fill="remove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313" dur="500" autoRev="1" fill="remove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14" dur="500" autoRev="1" fill="remove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15" dur="500" autoRev="1" fill="remove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6" presetID="27" presetClass="emph" presetSubtype="0" fill="remove" grpId="5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17" dur="500" autoRev="1" fill="remove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318" dur="500" autoRev="1" fill="remove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19" dur="500" autoRev="1" fill="remove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0" dur="500" autoRev="1" fill="remove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1" presetID="27" presetClass="emph" presetSubtype="0" fill="remove" grpId="5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22" dur="500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323" dur="500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24" dur="500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5" dur="500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6" presetID="27" presetClass="emph" presetSubtype="0" fill="remove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27" dur="500" autoRev="1" fill="remove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328" dur="500" autoRev="1" fill="remove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29" dur="500" autoRev="1" fill="remove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30" dur="500" autoRev="1" fill="remove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1" fill="hold">
                            <p:stCondLst>
                              <p:cond delay="21500"/>
                            </p:stCondLst>
                            <p:childTnLst>
                              <p:par>
                                <p:cTn id="332" presetID="10" presetClass="entr" presetSubtype="0" fill="hold" grpId="0" nodeType="afterEffect">
                                  <p:stCondLst>
                                    <p:cond delay="10500"/>
                                  </p:stCondLst>
                                  <p:childTnLst>
                                    <p:set>
                                      <p:cBhvr>
                                        <p:cTn id="3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3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</p:childTnLst>
        </p:cTn>
      </p:par>
    </p:tnLst>
    <p:bldLst>
      <p:bldP spid="11" grpId="0" animBg="1"/>
      <p:bldP spid="2" grpId="0" animBg="1"/>
      <p:bldP spid="9" grpId="0" animBg="1"/>
      <p:bldP spid="12" grpId="0" animBg="1"/>
      <p:bldP spid="14" grpId="0" animBg="1"/>
      <p:bldP spid="5" grpId="0" animBg="1"/>
      <p:bldP spid="7" grpId="0" animBg="1"/>
      <p:bldP spid="15" grpId="0" animBg="1"/>
      <p:bldP spid="18" grpId="0" animBg="1"/>
      <p:bldP spid="18" grpId="1" animBg="1"/>
      <p:bldP spid="18" grpId="2" animBg="1"/>
      <p:bldP spid="18" grpId="3" animBg="1"/>
      <p:bldP spid="18" grpId="4" animBg="1"/>
      <p:bldP spid="18" grpId="5" animBg="1"/>
      <p:bldP spid="18" grpId="6" animBg="1"/>
      <p:bldP spid="19" grpId="0" animBg="1"/>
      <p:bldP spid="19" grpId="1" animBg="1"/>
      <p:bldP spid="19" grpId="2" animBg="1"/>
      <p:bldP spid="19" grpId="3" animBg="1"/>
      <p:bldP spid="19" grpId="4" animBg="1"/>
      <p:bldP spid="19" grpId="5" animBg="1"/>
      <p:bldP spid="19" grpId="6" animBg="1"/>
      <p:bldP spid="20" grpId="0" animBg="1"/>
      <p:bldP spid="20" grpId="1" animBg="1"/>
      <p:bldP spid="20" grpId="2" animBg="1"/>
      <p:bldP spid="20" grpId="3" animBg="1"/>
      <p:bldP spid="20" grpId="4" animBg="1"/>
      <p:bldP spid="20" grpId="5" animBg="1"/>
      <p:bldP spid="20" grpId="6" animBg="1"/>
      <p:bldP spid="20" grpId="7" animBg="1"/>
      <p:bldP spid="20" grpId="8" animBg="1"/>
      <p:bldP spid="21" grpId="0" animBg="1"/>
      <p:bldP spid="21" grpId="1" animBg="1"/>
      <p:bldP spid="21" grpId="2" animBg="1"/>
      <p:bldP spid="21" grpId="3" animBg="1"/>
      <p:bldP spid="21" grpId="4" animBg="1"/>
      <p:bldP spid="21" grpId="5" animBg="1"/>
      <p:bldP spid="21" grpId="6" animBg="1"/>
      <p:bldP spid="21" grpId="7" animBg="1"/>
      <p:bldP spid="21" grpId="8" animBg="1"/>
      <p:bldP spid="22" grpId="0" animBg="1"/>
      <p:bldP spid="22" grpId="1" animBg="1"/>
      <p:bldP spid="22" grpId="2" animBg="1"/>
      <p:bldP spid="22" grpId="3" animBg="1"/>
      <p:bldP spid="22" grpId="4" animBg="1"/>
      <p:bldP spid="22" grpId="5" animBg="1"/>
      <p:bldP spid="22" grpId="6" animBg="1"/>
      <p:bldP spid="22" grpId="7" animBg="1"/>
      <p:bldP spid="22" grpId="8" animBg="1"/>
      <p:bldP spid="23" grpId="0" animBg="1"/>
      <p:bldP spid="23" grpId="1" animBg="1"/>
      <p:bldP spid="23" grpId="2" animBg="1"/>
      <p:bldP spid="23" grpId="3" animBg="1"/>
      <p:bldP spid="23" grpId="4" animBg="1"/>
      <p:bldP spid="23" grpId="5" animBg="1"/>
      <p:bldP spid="23" grpId="6" animBg="1"/>
      <p:bldP spid="23" grpId="7" animBg="1"/>
      <p:bldP spid="23" grpId="8" animBg="1"/>
      <p:bldP spid="24" grpId="0" animBg="1"/>
      <p:bldP spid="25" grpId="0" animBg="1"/>
      <p:bldP spid="26" grpId="0" animBg="1"/>
      <p:bldP spid="26" grpId="1" animBg="1"/>
      <p:bldP spid="26" grpId="2" animBg="1"/>
      <p:bldP spid="26" grpId="3" animBg="1"/>
      <p:bldP spid="26" grpId="4" animBg="1"/>
      <p:bldP spid="26" grpId="5" animBg="1"/>
      <p:bldP spid="27" grpId="0" animBg="1"/>
      <p:bldP spid="27" grpId="1" animBg="1"/>
      <p:bldP spid="27" grpId="2" animBg="1"/>
      <p:bldP spid="27" grpId="3" animBg="1"/>
      <p:bldP spid="27" grpId="4" animBg="1"/>
      <p:bldP spid="27" grpId="5" animBg="1"/>
      <p:bldP spid="28" grpId="0" animBg="1"/>
      <p:bldP spid="29" grpId="0" animBg="1"/>
      <p:bldP spid="29" grpId="1" animBg="1"/>
      <p:bldP spid="29" grpId="2" animBg="1"/>
      <p:bldP spid="31" grpId="0"/>
    </p:bldLst>
  </p:timing>
  <p:extLst>
    <p:ext uri="{E180D4A7-C9FB-4DFB-919C-405C955672EB}">
      <p14:showEvtLst xmlns:p14="http://schemas.microsoft.com/office/powerpoint/2010/main">
        <p14:playEvt time="2624" objId="2"/>
        <p14:stopEvt time="17711" objId="2"/>
        <p14:playEvt time="17808" objId="5"/>
        <p14:stopEvt time="23775" objId="5"/>
      </p14:showEvt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550" y="6275387"/>
            <a:ext cx="2422444" cy="582613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06320" y="440431"/>
            <a:ext cx="3226997" cy="724926"/>
          </a:xfrm>
          <a:prstGeom prst="rect">
            <a:avLst/>
          </a:prstGeom>
        </p:spPr>
      </p:pic>
      <p:pic>
        <p:nvPicPr>
          <p:cNvPr id="10" name="Imagem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06320" y="440431"/>
            <a:ext cx="3226997" cy="724926"/>
          </a:xfrm>
          <a:prstGeom prst="rect">
            <a:avLst/>
          </a:prstGeom>
        </p:spPr>
      </p:pic>
      <p:sp>
        <p:nvSpPr>
          <p:cNvPr id="11" name="Arredondar Retângulo em um Canto Diagonal 10"/>
          <p:cNvSpPr/>
          <p:nvPr/>
        </p:nvSpPr>
        <p:spPr>
          <a:xfrm>
            <a:off x="505397" y="1314517"/>
            <a:ext cx="11160000" cy="639747"/>
          </a:xfrm>
          <a:prstGeom prst="round2Diag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pt-BR" sz="2400" b="1" dirty="0">
                <a:ln w="0"/>
                <a:solidFill>
                  <a:schemeClr val="tx1">
                    <a:lumMod val="85000"/>
                    <a:lumOff val="15000"/>
                  </a:schemeClr>
                </a:solidFill>
              </a:rPr>
              <a:t>F788 - Disponibilizar Aplicação "CDB\RDB PÓS com resgate automático" e "Poupa CDB" no IB e Mobile</a:t>
            </a:r>
            <a:endParaRPr lang="pt-BR" sz="2400" dirty="0"/>
          </a:p>
        </p:txBody>
      </p:sp>
      <p:sp>
        <p:nvSpPr>
          <p:cNvPr id="13" name="Retângulo 12"/>
          <p:cNvSpPr/>
          <p:nvPr/>
        </p:nvSpPr>
        <p:spPr>
          <a:xfrm>
            <a:off x="52550" y="-19476"/>
            <a:ext cx="5587200" cy="54508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ts val="4400"/>
              </a:lnSpc>
            </a:pPr>
            <a:r>
              <a:rPr lang="pt-BR" sz="3600" b="1" kern="1000" dirty="0">
                <a:ln w="0"/>
                <a:solidFill>
                  <a:schemeClr val="bg1"/>
                </a:solidFill>
                <a:effectLst>
                  <a:outerShdw blurRad="38100" dist="38100" dir="2700000" algn="tl" rotWithShape="0">
                    <a:schemeClr val="dk1">
                      <a:alpha val="39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Clientes e </a:t>
            </a:r>
            <a:r>
              <a:rPr lang="pt-BR" sz="3600" b="1" kern="1000" cap="none" dirty="0">
                <a:ln w="0"/>
                <a:solidFill>
                  <a:schemeClr val="bg1"/>
                </a:solidFill>
                <a:effectLst>
                  <a:outerShdw blurRad="38100" dist="38100" dir="2700000" algn="tl" rotWithShape="0">
                    <a:schemeClr val="dk1">
                      <a:alpha val="39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Financeiro</a:t>
            </a:r>
          </a:p>
        </p:txBody>
      </p:sp>
      <p:sp>
        <p:nvSpPr>
          <p:cNvPr id="2" name="CaixaDeTexto 1"/>
          <p:cNvSpPr txBox="1"/>
          <p:nvPr/>
        </p:nvSpPr>
        <p:spPr>
          <a:xfrm>
            <a:off x="2080454" y="2743171"/>
            <a:ext cx="8096704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dirty="0" err="1"/>
              <a:t>Backend</a:t>
            </a:r>
            <a:r>
              <a:rPr lang="pt-BR" sz="3600" b="1" dirty="0"/>
              <a:t> 		– Entregue</a:t>
            </a:r>
          </a:p>
          <a:p>
            <a:r>
              <a:rPr lang="pt-BR" sz="3600" b="1" dirty="0"/>
              <a:t>Integrações 	– Entregue</a:t>
            </a:r>
          </a:p>
          <a:p>
            <a:r>
              <a:rPr lang="pt-BR" sz="3600" b="1" dirty="0"/>
              <a:t>IB PF 		– Entregue</a:t>
            </a:r>
          </a:p>
          <a:p>
            <a:r>
              <a:rPr lang="pt-BR" sz="3600" b="1" dirty="0"/>
              <a:t>IB PJ 		– Em fase de Homologação</a:t>
            </a:r>
          </a:p>
          <a:p>
            <a:r>
              <a:rPr lang="pt-BR" sz="3600" b="1" dirty="0"/>
              <a:t>Mobile 		– Beta disponível</a:t>
            </a:r>
          </a:p>
        </p:txBody>
      </p:sp>
      <p:pic>
        <p:nvPicPr>
          <p:cNvPr id="5" name="Som gravado">
            <a:hlinkClick r:id="" action="ppaction://media"/>
            <a:extLst>
              <a:ext uri="{FF2B5EF4-FFF2-40B4-BE49-F238E27FC236}">
                <a16:creationId xmlns:a16="http://schemas.microsoft.com/office/drawing/2014/main" id="{9F5BA63C-412B-4DAB-A8CB-3F6AB27A5B9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2709525" y="1905732"/>
            <a:ext cx="487363" cy="487363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1283FE95-6068-43ED-86D8-67A469BFE320}"/>
              </a:ext>
            </a:extLst>
          </p:cNvPr>
          <p:cNvSpPr txBox="1"/>
          <p:nvPr/>
        </p:nvSpPr>
        <p:spPr>
          <a:xfrm>
            <a:off x="10760529" y="2393095"/>
            <a:ext cx="1213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 	  </a:t>
            </a:r>
            <a:endParaRPr lang="pt-BR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610856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2000"/>
    </mc:Choice>
    <mc:Fallback>
      <p:transition spd="slow" advClick="0" advTm="2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1" nodeType="after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0"/>
                            </p:stCondLst>
                            <p:childTnLst>
                              <p:par>
                                <p:cTn id="17" presetID="2" presetClass="entr" presetSubtype="4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7000"/>
                            </p:stCondLst>
                            <p:childTnLst>
                              <p:par>
                                <p:cTn id="22" presetID="2" presetClass="entr" presetSubtype="4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9000"/>
                            </p:stCondLst>
                            <p:childTnLst>
                              <p:par>
                                <p:cTn id="27" presetID="2" presetClass="entr" presetSubtype="4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1000"/>
                            </p:stCondLst>
                            <p:childTnLst>
                              <p:par>
                                <p:cTn id="32" presetID="2" presetClass="entr" presetSubtype="4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3000"/>
                            </p:stCondLst>
                            <p:childTnLst>
                              <p:par>
                                <p:cTn id="37" presetID="2" presetClass="entr" presetSubtype="4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1000" fill="hold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5000"/>
                            </p:stCondLst>
                            <p:childTnLst>
                              <p:par>
                                <p:cTn id="42" presetID="1" presetClass="entr" presetSubtype="0" fill="hold" grpId="0" nodeType="afterEffect">
                                  <p:stCondLst>
                                    <p:cond delay="47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4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11" grpId="0" animBg="1"/>
      <p:bldP spid="2" grpId="0" build="p"/>
      <p:bldP spid="7" grpId="0"/>
      <p:bldP spid="7" grpId="1"/>
    </p:bldLst>
  </p:timing>
  <p:extLst>
    <p:ext uri="{E180D4A7-C9FB-4DFB-919C-405C955672EB}">
      <p14:showEvtLst xmlns:p14="http://schemas.microsoft.com/office/powerpoint/2010/main">
        <p14:playEvt time="2624" objId="2"/>
        <p14:stopEvt time="17711" objId="2"/>
        <p14:playEvt time="17808" objId="5"/>
        <p14:stopEvt time="23775" objId="5"/>
      </p14:showEvt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550" y="6275387"/>
            <a:ext cx="2422444" cy="582613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06320" y="440431"/>
            <a:ext cx="3226997" cy="724926"/>
          </a:xfrm>
          <a:prstGeom prst="rect">
            <a:avLst/>
          </a:prstGeom>
        </p:spPr>
      </p:pic>
      <p:pic>
        <p:nvPicPr>
          <p:cNvPr id="10" name="Imagem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06320" y="440431"/>
            <a:ext cx="3226997" cy="724926"/>
          </a:xfrm>
          <a:prstGeom prst="rect">
            <a:avLst/>
          </a:prstGeom>
        </p:spPr>
      </p:pic>
      <p:sp>
        <p:nvSpPr>
          <p:cNvPr id="11" name="Arredondar Retângulo em um Canto Diagonal 10"/>
          <p:cNvSpPr/>
          <p:nvPr/>
        </p:nvSpPr>
        <p:spPr>
          <a:xfrm>
            <a:off x="505397" y="1314517"/>
            <a:ext cx="11160000" cy="639747"/>
          </a:xfrm>
          <a:prstGeom prst="round2Diag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pt-BR" sz="2400" b="1" dirty="0">
                <a:solidFill>
                  <a:schemeClr val="tx1"/>
                </a:solidFill>
              </a:rPr>
              <a:t>F1213 – Plataforma de Investimento</a:t>
            </a:r>
            <a:endParaRPr lang="pt-BR" sz="2400" dirty="0">
              <a:solidFill>
                <a:schemeClr val="tx1"/>
              </a:solidFill>
            </a:endParaRPr>
          </a:p>
        </p:txBody>
      </p:sp>
      <p:sp>
        <p:nvSpPr>
          <p:cNvPr id="13" name="Retângulo 12"/>
          <p:cNvSpPr/>
          <p:nvPr/>
        </p:nvSpPr>
        <p:spPr>
          <a:xfrm>
            <a:off x="52550" y="-19476"/>
            <a:ext cx="5587200" cy="54508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ts val="4400"/>
              </a:lnSpc>
            </a:pPr>
            <a:r>
              <a:rPr lang="pt-BR" sz="3600" b="1" kern="1000" dirty="0">
                <a:ln w="0"/>
                <a:solidFill>
                  <a:schemeClr val="bg1"/>
                </a:solidFill>
                <a:effectLst>
                  <a:outerShdw blurRad="38100" dist="38100" dir="2700000" algn="tl" rotWithShape="0">
                    <a:schemeClr val="dk1">
                      <a:alpha val="39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Clientes e </a:t>
            </a:r>
            <a:r>
              <a:rPr lang="pt-BR" sz="3600" b="1" kern="1000" cap="none" dirty="0">
                <a:ln w="0"/>
                <a:solidFill>
                  <a:schemeClr val="bg1"/>
                </a:solidFill>
                <a:effectLst>
                  <a:outerShdw blurRad="38100" dist="38100" dir="2700000" algn="tl" rotWithShape="0">
                    <a:schemeClr val="dk1">
                      <a:alpha val="39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Financeiro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26AB0D95-81E6-414B-8A84-8361CD9EE61B}"/>
              </a:ext>
            </a:extLst>
          </p:cNvPr>
          <p:cNvSpPr txBox="1"/>
          <p:nvPr/>
        </p:nvSpPr>
        <p:spPr>
          <a:xfrm>
            <a:off x="3075971" y="3329995"/>
            <a:ext cx="601885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600" dirty="0"/>
              <a:t>Disponibilização de uma plataforma de investimentos através do site do Banese.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9940C6A4-B0B1-42A4-B570-43C968B62E47}"/>
              </a:ext>
            </a:extLst>
          </p:cNvPr>
          <p:cNvSpPr txBox="1"/>
          <p:nvPr/>
        </p:nvSpPr>
        <p:spPr>
          <a:xfrm>
            <a:off x="10451603" y="1449724"/>
            <a:ext cx="1213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  	  </a:t>
            </a:r>
            <a:endParaRPr lang="pt-BR" dirty="0"/>
          </a:p>
        </p:txBody>
      </p:sp>
      <p:pic>
        <p:nvPicPr>
          <p:cNvPr id="8" name="Som gravado">
            <a:hlinkClick r:id="" action="ppaction://media"/>
            <a:extLst>
              <a:ext uri="{FF2B5EF4-FFF2-40B4-BE49-F238E27FC236}">
                <a16:creationId xmlns:a16="http://schemas.microsoft.com/office/drawing/2014/main" id="{1F77C79A-D41A-4E45-8E89-64FEE8B7B1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>
                  <p14:trim st="1195"/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3031259" y="2507192"/>
            <a:ext cx="487363" cy="48736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868500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4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400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11" grpId="0" animBg="1"/>
      <p:bldP spid="5" grpId="0"/>
      <p:bldP spid="7" grpId="0"/>
    </p:bldLst>
  </p:timing>
  <p:extLst>
    <p:ext uri="{E180D4A7-C9FB-4DFB-919C-405C955672EB}">
      <p14:showEvtLst xmlns:p14="http://schemas.microsoft.com/office/powerpoint/2010/main">
        <p14:playEvt time="2624" objId="2"/>
        <p14:stopEvt time="17711" objId="2"/>
        <p14:playEvt time="17808" objId="5"/>
        <p14:stopEvt time="23775" objId="5"/>
      </p14:showEvt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|13.1|11.4|14.2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|13.1|11.4|14.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6|15.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6|15.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6|15.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6|15.1"/>
</p:tagLst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8665</TotalTime>
  <Words>1350</Words>
  <Application>Microsoft Office PowerPoint</Application>
  <PresentationFormat>Widescreen</PresentationFormat>
  <Paragraphs>201</Paragraphs>
  <Slides>11</Slides>
  <Notes>11</Notes>
  <HiddenSlides>0</HiddenSlides>
  <MMClips>10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Courier New</vt:lpstr>
      <vt:lpstr>Wingdings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  ARDES Clientes e Financeiros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Dayse Cristiane Bezerra Correia</dc:creator>
  <cp:lastModifiedBy>Carlos Magno de França Veiga</cp:lastModifiedBy>
  <cp:revision>229</cp:revision>
  <dcterms:modified xsi:type="dcterms:W3CDTF">2019-07-05T11:19:10Z</dcterms:modified>
</cp:coreProperties>
</file>